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9" r:id="rId2"/>
    <p:sldId id="271" r:id="rId3"/>
    <p:sldId id="267" r:id="rId4"/>
    <p:sldId id="270" r:id="rId5"/>
    <p:sldId id="264" r:id="rId6"/>
    <p:sldId id="258" r:id="rId7"/>
    <p:sldId id="265" r:id="rId8"/>
    <p:sldId id="256" r:id="rId9"/>
    <p:sldId id="263" r:id="rId10"/>
    <p:sldId id="260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kash  Sijwali" initials="PS" lastIdx="1" clrIdx="0">
    <p:extLst>
      <p:ext uri="{19B8F6BF-5375-455C-9EA6-DF929625EA0E}">
        <p15:presenceInfo xmlns:p15="http://schemas.microsoft.com/office/powerpoint/2012/main" userId="S-1-5-21-1801674531-1177238915-682003330-60870" providerId="AD"/>
      </p:ext>
    </p:extLst>
  </p:cmAuthor>
  <p:cmAuthor id="2" name="Prakash Sijwali" initials="PS" lastIdx="2" clrIdx="1">
    <p:extLst>
      <p:ext uri="{19B8F6BF-5375-455C-9EA6-DF929625EA0E}">
        <p15:presenceInfo xmlns:p15="http://schemas.microsoft.com/office/powerpoint/2012/main" userId="672d809b51e7d8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862"/>
    <a:srgbClr val="652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6351" autoAdjust="0"/>
  </p:normalViewPr>
  <p:slideViewPr>
    <p:cSldViewPr snapToGrid="0">
      <p:cViewPr varScale="1">
        <p:scale>
          <a:sx n="57" d="100"/>
          <a:sy n="57" d="100"/>
        </p:scale>
        <p:origin x="10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F948D-6FFF-4A9F-AA4F-F0FCC3BDA00E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F8F99692-094A-4672-824A-7B8F469EF5ED}">
      <dgm:prSet phldrT="[Text]" custT="1"/>
      <dgm:spPr/>
      <dgm:t>
        <a:bodyPr/>
        <a:lstStyle/>
        <a:p>
          <a:pPr algn="ctr"/>
          <a:r>
            <a:rPr lang="en-US" sz="1800" b="1" dirty="0"/>
            <a:t>Missing Data</a:t>
          </a:r>
        </a:p>
      </dgm:t>
    </dgm:pt>
    <dgm:pt modelId="{6561657D-D119-413A-9B97-8298D0D7F520}" type="parTrans" cxnId="{71490C8A-941D-4287-B45F-E54A884181BB}">
      <dgm:prSet/>
      <dgm:spPr/>
      <dgm:t>
        <a:bodyPr/>
        <a:lstStyle/>
        <a:p>
          <a:pPr algn="ctr"/>
          <a:endParaRPr lang="en-US"/>
        </a:p>
      </dgm:t>
    </dgm:pt>
    <dgm:pt modelId="{980EF5B8-3200-4CB5-A119-761D226F48FB}" type="sibTrans" cxnId="{71490C8A-941D-4287-B45F-E54A884181BB}">
      <dgm:prSet/>
      <dgm:spPr/>
      <dgm:t>
        <a:bodyPr/>
        <a:lstStyle/>
        <a:p>
          <a:pPr algn="ctr"/>
          <a:endParaRPr lang="en-US"/>
        </a:p>
      </dgm:t>
    </dgm:pt>
    <dgm:pt modelId="{FBA69BC9-70A6-48D8-899B-AB0811807FB0}">
      <dgm:prSet phldrT="[Text]" custT="1"/>
      <dgm:spPr/>
      <dgm:t>
        <a:bodyPr/>
        <a:lstStyle/>
        <a:p>
          <a:pPr algn="ctr"/>
          <a:r>
            <a:rPr lang="en-US" sz="1800" b="1" dirty="0"/>
            <a:t>Action</a:t>
          </a:r>
        </a:p>
      </dgm:t>
    </dgm:pt>
    <dgm:pt modelId="{649E9F8F-5686-4B2B-ABC7-A9BDE29BBB39}" type="parTrans" cxnId="{1AA088AD-EA06-4042-BEE0-7D7C4DC34AF0}">
      <dgm:prSet/>
      <dgm:spPr/>
      <dgm:t>
        <a:bodyPr/>
        <a:lstStyle/>
        <a:p>
          <a:pPr algn="ctr"/>
          <a:endParaRPr lang="en-US"/>
        </a:p>
      </dgm:t>
    </dgm:pt>
    <dgm:pt modelId="{76A4BEA4-8A71-4567-A652-F31E3E887184}" type="sibTrans" cxnId="{1AA088AD-EA06-4042-BEE0-7D7C4DC34AF0}">
      <dgm:prSet/>
      <dgm:spPr/>
      <dgm:t>
        <a:bodyPr/>
        <a:lstStyle/>
        <a:p>
          <a:pPr algn="ctr"/>
          <a:endParaRPr lang="en-US"/>
        </a:p>
      </dgm:t>
    </dgm:pt>
    <dgm:pt modelId="{F552DB97-EFD3-438E-BE9A-62C21D987636}" type="pres">
      <dgm:prSet presAssocID="{63CF948D-6FFF-4A9F-AA4F-F0FCC3BDA00E}" presName="Name0" presStyleCnt="0">
        <dgm:presLayoutVars>
          <dgm:dir/>
          <dgm:resizeHandles val="exact"/>
        </dgm:presLayoutVars>
      </dgm:prSet>
      <dgm:spPr/>
    </dgm:pt>
    <dgm:pt modelId="{8E4A3ACD-FDFD-4085-A761-EB699541D2ED}" type="pres">
      <dgm:prSet presAssocID="{F8F99692-094A-4672-824A-7B8F469EF5ED}" presName="composite" presStyleCnt="0"/>
      <dgm:spPr/>
    </dgm:pt>
    <dgm:pt modelId="{CEC0EAB9-48BF-43EF-AA8F-59845031BAF4}" type="pres">
      <dgm:prSet presAssocID="{F8F99692-094A-4672-824A-7B8F469EF5ED}" presName="bgChev" presStyleLbl="node1" presStyleIdx="0" presStyleCnt="2"/>
      <dgm:spPr/>
    </dgm:pt>
    <dgm:pt modelId="{47B987CD-FABA-4C22-BBA2-3694DC8DE6D6}" type="pres">
      <dgm:prSet presAssocID="{F8F99692-094A-4672-824A-7B8F469EF5ED}" presName="txNode" presStyleLbl="fgAcc1" presStyleIdx="0" presStyleCnt="2" custLinFactNeighborX="-19363" custLinFactNeighborY="-7545">
        <dgm:presLayoutVars>
          <dgm:bulletEnabled val="1"/>
        </dgm:presLayoutVars>
      </dgm:prSet>
      <dgm:spPr/>
    </dgm:pt>
    <dgm:pt modelId="{E561B643-5DE8-4783-AB4F-340C6E31ADA8}" type="pres">
      <dgm:prSet presAssocID="{980EF5B8-3200-4CB5-A119-761D226F48FB}" presName="compositeSpace" presStyleCnt="0"/>
      <dgm:spPr/>
    </dgm:pt>
    <dgm:pt modelId="{5A5CC63D-9065-4E02-9CEE-EADAF20ADB82}" type="pres">
      <dgm:prSet presAssocID="{FBA69BC9-70A6-48D8-899B-AB0811807FB0}" presName="composite" presStyleCnt="0"/>
      <dgm:spPr/>
    </dgm:pt>
    <dgm:pt modelId="{75E39285-BFC1-49D3-8487-0081398740E2}" type="pres">
      <dgm:prSet presAssocID="{FBA69BC9-70A6-48D8-899B-AB0811807FB0}" presName="bgChev" presStyleLbl="node1" presStyleIdx="1" presStyleCnt="2"/>
      <dgm:spPr/>
    </dgm:pt>
    <dgm:pt modelId="{71CB1720-247D-4C09-9916-5426B76E17E0}" type="pres">
      <dgm:prSet presAssocID="{FBA69BC9-70A6-48D8-899B-AB0811807FB0}" presName="txNode" presStyleLbl="fgAcc1" presStyleIdx="1" presStyleCnt="2" custLinFactNeighborX="10152" custLinFactNeighborY="294">
        <dgm:presLayoutVars>
          <dgm:bulletEnabled val="1"/>
        </dgm:presLayoutVars>
      </dgm:prSet>
      <dgm:spPr/>
    </dgm:pt>
  </dgm:ptLst>
  <dgm:cxnLst>
    <dgm:cxn modelId="{02D61D0B-19ED-4791-975B-87E0AF4A8EA6}" type="presOf" srcId="{63CF948D-6FFF-4A9F-AA4F-F0FCC3BDA00E}" destId="{F552DB97-EFD3-438E-BE9A-62C21D987636}" srcOrd="0" destOrd="0" presId="urn:microsoft.com/office/officeart/2005/8/layout/chevronAccent+Icon"/>
    <dgm:cxn modelId="{F95D5932-243B-4D82-8F4D-0C7D77C9C936}" type="presOf" srcId="{F8F99692-094A-4672-824A-7B8F469EF5ED}" destId="{47B987CD-FABA-4C22-BBA2-3694DC8DE6D6}" srcOrd="0" destOrd="0" presId="urn:microsoft.com/office/officeart/2005/8/layout/chevronAccent+Icon"/>
    <dgm:cxn modelId="{71490C8A-941D-4287-B45F-E54A884181BB}" srcId="{63CF948D-6FFF-4A9F-AA4F-F0FCC3BDA00E}" destId="{F8F99692-094A-4672-824A-7B8F469EF5ED}" srcOrd="0" destOrd="0" parTransId="{6561657D-D119-413A-9B97-8298D0D7F520}" sibTransId="{980EF5B8-3200-4CB5-A119-761D226F48FB}"/>
    <dgm:cxn modelId="{D0CFD88D-3C4D-4E43-9AAC-A1D097CFE802}" type="presOf" srcId="{FBA69BC9-70A6-48D8-899B-AB0811807FB0}" destId="{71CB1720-247D-4C09-9916-5426B76E17E0}" srcOrd="0" destOrd="0" presId="urn:microsoft.com/office/officeart/2005/8/layout/chevronAccent+Icon"/>
    <dgm:cxn modelId="{1AA088AD-EA06-4042-BEE0-7D7C4DC34AF0}" srcId="{63CF948D-6FFF-4A9F-AA4F-F0FCC3BDA00E}" destId="{FBA69BC9-70A6-48D8-899B-AB0811807FB0}" srcOrd="1" destOrd="0" parTransId="{649E9F8F-5686-4B2B-ABC7-A9BDE29BBB39}" sibTransId="{76A4BEA4-8A71-4567-A652-F31E3E887184}"/>
    <dgm:cxn modelId="{6514BCE9-3580-4E92-A121-71A1FFDD42CF}" type="presParOf" srcId="{F552DB97-EFD3-438E-BE9A-62C21D987636}" destId="{8E4A3ACD-FDFD-4085-A761-EB699541D2ED}" srcOrd="0" destOrd="0" presId="urn:microsoft.com/office/officeart/2005/8/layout/chevronAccent+Icon"/>
    <dgm:cxn modelId="{9618572F-CFA0-40D5-8BE0-CFC24241FF2D}" type="presParOf" srcId="{8E4A3ACD-FDFD-4085-A761-EB699541D2ED}" destId="{CEC0EAB9-48BF-43EF-AA8F-59845031BAF4}" srcOrd="0" destOrd="0" presId="urn:microsoft.com/office/officeart/2005/8/layout/chevronAccent+Icon"/>
    <dgm:cxn modelId="{C17E42F4-E863-439D-A281-0EC71B1121F7}" type="presParOf" srcId="{8E4A3ACD-FDFD-4085-A761-EB699541D2ED}" destId="{47B987CD-FABA-4C22-BBA2-3694DC8DE6D6}" srcOrd="1" destOrd="0" presId="urn:microsoft.com/office/officeart/2005/8/layout/chevronAccent+Icon"/>
    <dgm:cxn modelId="{440888ED-64D7-4FBB-96CF-7487B11EF6E0}" type="presParOf" srcId="{F552DB97-EFD3-438E-BE9A-62C21D987636}" destId="{E561B643-5DE8-4783-AB4F-340C6E31ADA8}" srcOrd="1" destOrd="0" presId="urn:microsoft.com/office/officeart/2005/8/layout/chevronAccent+Icon"/>
    <dgm:cxn modelId="{EBCEEF4D-B712-4CBE-AC3F-FC658E7DC3B2}" type="presParOf" srcId="{F552DB97-EFD3-438E-BE9A-62C21D987636}" destId="{5A5CC63D-9065-4E02-9CEE-EADAF20ADB82}" srcOrd="2" destOrd="0" presId="urn:microsoft.com/office/officeart/2005/8/layout/chevronAccent+Icon"/>
    <dgm:cxn modelId="{5A0AA680-5FFA-4A5E-8BCD-D7C7A8199F4A}" type="presParOf" srcId="{5A5CC63D-9065-4E02-9CEE-EADAF20ADB82}" destId="{75E39285-BFC1-49D3-8487-0081398740E2}" srcOrd="0" destOrd="0" presId="urn:microsoft.com/office/officeart/2005/8/layout/chevronAccent+Icon"/>
    <dgm:cxn modelId="{7786FF88-89C5-42D7-9FC5-A69CD51BD9E1}" type="presParOf" srcId="{5A5CC63D-9065-4E02-9CEE-EADAF20ADB82}" destId="{71CB1720-247D-4C09-9916-5426B76E17E0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AF5673-6ED5-479E-9FA1-3A8CF59353E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222008A-EDA2-4BE9-8AD3-AB8217B0DE3D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IN" sz="1000" b="1" dirty="0">
              <a:solidFill>
                <a:schemeClr val="tx1"/>
              </a:solidFill>
            </a:rPr>
            <a:t>Create Edges Table with Stand ID and Lat Long	</a:t>
          </a:r>
        </a:p>
      </dgm:t>
    </dgm:pt>
    <dgm:pt modelId="{63212EAF-6BEE-494D-BD4A-E3FA375490BE}" type="parTrans" cxnId="{235FB5FA-F2EE-4247-96EF-9C7F4A796E50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1D02794A-DC62-4A69-9C45-CD69A1944E57}" type="sibTrans" cxnId="{235FB5FA-F2EE-4247-96EF-9C7F4A796E50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A3A0E5FD-465A-4DF4-954D-3BB26954C0CB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IN" sz="1000" b="1" dirty="0">
              <a:solidFill>
                <a:schemeClr val="tx1"/>
              </a:solidFill>
            </a:rPr>
            <a:t>Create Vertices Table having Source as stand ID and </a:t>
          </a:r>
          <a:r>
            <a:rPr lang="en-IN" sz="1000" b="1" dirty="0" err="1">
              <a:solidFill>
                <a:schemeClr val="tx1"/>
              </a:solidFill>
            </a:rPr>
            <a:t>dest</a:t>
          </a:r>
          <a:r>
            <a:rPr lang="en-IN" sz="1000" b="1" dirty="0">
              <a:solidFill>
                <a:schemeClr val="tx1"/>
              </a:solidFill>
            </a:rPr>
            <a:t> as other stand IDs and Distance between them – all combinations</a:t>
          </a:r>
        </a:p>
      </dgm:t>
    </dgm:pt>
    <dgm:pt modelId="{38E1D5BC-664F-4563-870A-CC83F7DDCF10}" type="parTrans" cxnId="{7343B9BB-E546-4F74-9A56-E4B84F338AE9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4DF9A542-639B-417A-86EC-D6D2C8DE8D69}" type="sibTrans" cxnId="{7343B9BB-E546-4F74-9A56-E4B84F338AE9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2C9E4317-C266-497F-A398-68A9E1D68E36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Create Graph Frame</a:t>
          </a:r>
        </a:p>
      </dgm:t>
    </dgm:pt>
    <dgm:pt modelId="{68EF351A-7085-4F41-982C-D836A60BFA3C}" type="parTrans" cxnId="{D0B3F2C2-DD09-469D-8008-693AD1DDC47A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CD5F826F-15B8-4532-8E19-AD02263FEF72}" type="sibTrans" cxnId="{D0B3F2C2-DD09-469D-8008-693AD1DDC47A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EC880F26-4C97-4AE5-9EB6-E95563C026C0}" type="pres">
      <dgm:prSet presAssocID="{1CAF5673-6ED5-479E-9FA1-3A8CF59353E4}" presName="Name0" presStyleCnt="0">
        <dgm:presLayoutVars>
          <dgm:dir/>
          <dgm:resizeHandles val="exact"/>
        </dgm:presLayoutVars>
      </dgm:prSet>
      <dgm:spPr/>
    </dgm:pt>
    <dgm:pt modelId="{B8886C8F-047E-4CCD-B97D-F2926F53F0C5}" type="pres">
      <dgm:prSet presAssocID="{3222008A-EDA2-4BE9-8AD3-AB8217B0DE3D}" presName="node" presStyleLbl="node1" presStyleIdx="0" presStyleCnt="3" custLinFactNeighborX="4062" custLinFactNeighborY="180">
        <dgm:presLayoutVars>
          <dgm:bulletEnabled val="1"/>
        </dgm:presLayoutVars>
      </dgm:prSet>
      <dgm:spPr/>
    </dgm:pt>
    <dgm:pt modelId="{86D6B23A-A0BE-442A-9A31-AD12D9AB8E56}" type="pres">
      <dgm:prSet presAssocID="{1D02794A-DC62-4A69-9C45-CD69A1944E57}" presName="sibTrans" presStyleLbl="sibTrans2D1" presStyleIdx="0" presStyleCnt="2"/>
      <dgm:spPr/>
    </dgm:pt>
    <dgm:pt modelId="{97D8822B-58BA-4D69-B2D4-94B4D8678544}" type="pres">
      <dgm:prSet presAssocID="{1D02794A-DC62-4A69-9C45-CD69A1944E57}" presName="connectorText" presStyleLbl="sibTrans2D1" presStyleIdx="0" presStyleCnt="2"/>
      <dgm:spPr/>
    </dgm:pt>
    <dgm:pt modelId="{AE648FEA-5732-45EF-8938-F4EA2A247876}" type="pres">
      <dgm:prSet presAssocID="{A3A0E5FD-465A-4DF4-954D-3BB26954C0CB}" presName="node" presStyleLbl="node1" presStyleIdx="1" presStyleCnt="3" custLinFactNeighborX="4062" custLinFactNeighborY="180">
        <dgm:presLayoutVars>
          <dgm:bulletEnabled val="1"/>
        </dgm:presLayoutVars>
      </dgm:prSet>
      <dgm:spPr/>
    </dgm:pt>
    <dgm:pt modelId="{762ADEF8-2F4B-45FE-9170-7E2DDAE8B791}" type="pres">
      <dgm:prSet presAssocID="{4DF9A542-639B-417A-86EC-D6D2C8DE8D69}" presName="sibTrans" presStyleLbl="sibTrans2D1" presStyleIdx="1" presStyleCnt="2"/>
      <dgm:spPr/>
    </dgm:pt>
    <dgm:pt modelId="{37AB0D6E-D17D-4620-92E4-8F27D45C96E0}" type="pres">
      <dgm:prSet presAssocID="{4DF9A542-639B-417A-86EC-D6D2C8DE8D69}" presName="connectorText" presStyleLbl="sibTrans2D1" presStyleIdx="1" presStyleCnt="2"/>
      <dgm:spPr/>
    </dgm:pt>
    <dgm:pt modelId="{4E19C1FF-D249-4E6F-8737-7EFCCFEC84C0}" type="pres">
      <dgm:prSet presAssocID="{2C9E4317-C266-497F-A398-68A9E1D68E36}" presName="node" presStyleLbl="node1" presStyleIdx="2" presStyleCnt="3" custLinFactNeighborX="4062" custLinFactNeighborY="180">
        <dgm:presLayoutVars>
          <dgm:bulletEnabled val="1"/>
        </dgm:presLayoutVars>
      </dgm:prSet>
      <dgm:spPr/>
    </dgm:pt>
  </dgm:ptLst>
  <dgm:cxnLst>
    <dgm:cxn modelId="{60F92710-6690-441F-8D1B-DF11B1E96AA6}" type="presOf" srcId="{A3A0E5FD-465A-4DF4-954D-3BB26954C0CB}" destId="{AE648FEA-5732-45EF-8938-F4EA2A247876}" srcOrd="0" destOrd="0" presId="urn:microsoft.com/office/officeart/2005/8/layout/process1"/>
    <dgm:cxn modelId="{585B2E4A-BFB1-4964-989F-48F64914E85C}" type="presOf" srcId="{1CAF5673-6ED5-479E-9FA1-3A8CF59353E4}" destId="{EC880F26-4C97-4AE5-9EB6-E95563C026C0}" srcOrd="0" destOrd="0" presId="urn:microsoft.com/office/officeart/2005/8/layout/process1"/>
    <dgm:cxn modelId="{49BFEE76-FBBD-41C3-AF01-7C8CEF591B3F}" type="presOf" srcId="{1D02794A-DC62-4A69-9C45-CD69A1944E57}" destId="{97D8822B-58BA-4D69-B2D4-94B4D8678544}" srcOrd="1" destOrd="0" presId="urn:microsoft.com/office/officeart/2005/8/layout/process1"/>
    <dgm:cxn modelId="{BDB8E357-6E44-4912-8C35-8C3AF391D989}" type="presOf" srcId="{1D02794A-DC62-4A69-9C45-CD69A1944E57}" destId="{86D6B23A-A0BE-442A-9A31-AD12D9AB8E56}" srcOrd="0" destOrd="0" presId="urn:microsoft.com/office/officeart/2005/8/layout/process1"/>
    <dgm:cxn modelId="{00A7F291-167F-4A67-B2CF-BA7AF11F30FA}" type="presOf" srcId="{4DF9A542-639B-417A-86EC-D6D2C8DE8D69}" destId="{762ADEF8-2F4B-45FE-9170-7E2DDAE8B791}" srcOrd="0" destOrd="0" presId="urn:microsoft.com/office/officeart/2005/8/layout/process1"/>
    <dgm:cxn modelId="{0ADD5897-0F74-464D-AF33-B8BD5B3311FC}" type="presOf" srcId="{3222008A-EDA2-4BE9-8AD3-AB8217B0DE3D}" destId="{B8886C8F-047E-4CCD-B97D-F2926F53F0C5}" srcOrd="0" destOrd="0" presId="urn:microsoft.com/office/officeart/2005/8/layout/process1"/>
    <dgm:cxn modelId="{24EA93AF-289A-40FF-AACF-AF0E22D87081}" type="presOf" srcId="{4DF9A542-639B-417A-86EC-D6D2C8DE8D69}" destId="{37AB0D6E-D17D-4620-92E4-8F27D45C96E0}" srcOrd="1" destOrd="0" presId="urn:microsoft.com/office/officeart/2005/8/layout/process1"/>
    <dgm:cxn modelId="{7343B9BB-E546-4F74-9A56-E4B84F338AE9}" srcId="{1CAF5673-6ED5-479E-9FA1-3A8CF59353E4}" destId="{A3A0E5FD-465A-4DF4-954D-3BB26954C0CB}" srcOrd="1" destOrd="0" parTransId="{38E1D5BC-664F-4563-870A-CC83F7DDCF10}" sibTransId="{4DF9A542-639B-417A-86EC-D6D2C8DE8D69}"/>
    <dgm:cxn modelId="{D0B3F2C2-DD09-469D-8008-693AD1DDC47A}" srcId="{1CAF5673-6ED5-479E-9FA1-3A8CF59353E4}" destId="{2C9E4317-C266-497F-A398-68A9E1D68E36}" srcOrd="2" destOrd="0" parTransId="{68EF351A-7085-4F41-982C-D836A60BFA3C}" sibTransId="{CD5F826F-15B8-4532-8E19-AD02263FEF72}"/>
    <dgm:cxn modelId="{CEE0BCCF-35D9-4E1B-AAF9-3DF42CCB1B8C}" type="presOf" srcId="{2C9E4317-C266-497F-A398-68A9E1D68E36}" destId="{4E19C1FF-D249-4E6F-8737-7EFCCFEC84C0}" srcOrd="0" destOrd="0" presId="urn:microsoft.com/office/officeart/2005/8/layout/process1"/>
    <dgm:cxn modelId="{235FB5FA-F2EE-4247-96EF-9C7F4A796E50}" srcId="{1CAF5673-6ED5-479E-9FA1-3A8CF59353E4}" destId="{3222008A-EDA2-4BE9-8AD3-AB8217B0DE3D}" srcOrd="0" destOrd="0" parTransId="{63212EAF-6BEE-494D-BD4A-E3FA375490BE}" sibTransId="{1D02794A-DC62-4A69-9C45-CD69A1944E57}"/>
    <dgm:cxn modelId="{57511F11-749E-4BB6-B97A-4555958AB66C}" type="presParOf" srcId="{EC880F26-4C97-4AE5-9EB6-E95563C026C0}" destId="{B8886C8F-047E-4CCD-B97D-F2926F53F0C5}" srcOrd="0" destOrd="0" presId="urn:microsoft.com/office/officeart/2005/8/layout/process1"/>
    <dgm:cxn modelId="{D5D4A020-7E65-4621-82C6-006B7B700CFB}" type="presParOf" srcId="{EC880F26-4C97-4AE5-9EB6-E95563C026C0}" destId="{86D6B23A-A0BE-442A-9A31-AD12D9AB8E56}" srcOrd="1" destOrd="0" presId="urn:microsoft.com/office/officeart/2005/8/layout/process1"/>
    <dgm:cxn modelId="{063181FE-EC79-4BCA-A7D9-4B0DEA925855}" type="presParOf" srcId="{86D6B23A-A0BE-442A-9A31-AD12D9AB8E56}" destId="{97D8822B-58BA-4D69-B2D4-94B4D8678544}" srcOrd="0" destOrd="0" presId="urn:microsoft.com/office/officeart/2005/8/layout/process1"/>
    <dgm:cxn modelId="{77F12E18-3E77-45EA-B78F-238FFA1B4811}" type="presParOf" srcId="{EC880F26-4C97-4AE5-9EB6-E95563C026C0}" destId="{AE648FEA-5732-45EF-8938-F4EA2A247876}" srcOrd="2" destOrd="0" presId="urn:microsoft.com/office/officeart/2005/8/layout/process1"/>
    <dgm:cxn modelId="{B23CFE95-458C-4504-943D-A2F565AB9FE7}" type="presParOf" srcId="{EC880F26-4C97-4AE5-9EB6-E95563C026C0}" destId="{762ADEF8-2F4B-45FE-9170-7E2DDAE8B791}" srcOrd="3" destOrd="0" presId="urn:microsoft.com/office/officeart/2005/8/layout/process1"/>
    <dgm:cxn modelId="{7F6CC1E3-562E-47F0-A709-302AD928056D}" type="presParOf" srcId="{762ADEF8-2F4B-45FE-9170-7E2DDAE8B791}" destId="{37AB0D6E-D17D-4620-92E4-8F27D45C96E0}" srcOrd="0" destOrd="0" presId="urn:microsoft.com/office/officeart/2005/8/layout/process1"/>
    <dgm:cxn modelId="{78B9333D-7582-4FDE-A7EB-8A45A74E75E0}" type="presParOf" srcId="{EC880F26-4C97-4AE5-9EB6-E95563C026C0}" destId="{4E19C1FF-D249-4E6F-8737-7EFCCFEC84C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3370AC-4A53-491E-9833-D6A3144C22F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CAF7C83-4794-4734-877D-5D78F8F48946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1" dirty="0">
              <a:solidFill>
                <a:schemeClr val="tx1"/>
              </a:solidFill>
            </a:rPr>
            <a:t>All rides from 10-11 AM on working Day</a:t>
          </a:r>
        </a:p>
      </dgm:t>
    </dgm:pt>
    <dgm:pt modelId="{32C7D00A-269D-4550-803D-FB6CCB90C625}" type="parTrans" cxnId="{778A09FF-128D-4D73-8A9A-84481E1C266C}">
      <dgm:prSet/>
      <dgm:spPr/>
      <dgm:t>
        <a:bodyPr/>
        <a:lstStyle/>
        <a:p>
          <a:endParaRPr lang="en-IN" sz="1600"/>
        </a:p>
      </dgm:t>
    </dgm:pt>
    <dgm:pt modelId="{0DCC4D08-3C82-4C94-AF9F-29755EAC5B65}" type="sibTrans" cxnId="{778A09FF-128D-4D73-8A9A-84481E1C266C}">
      <dgm:prSet custT="1"/>
      <dgm:spPr/>
      <dgm:t>
        <a:bodyPr/>
        <a:lstStyle/>
        <a:p>
          <a:endParaRPr lang="en-IN" sz="1600"/>
        </a:p>
      </dgm:t>
    </dgm:pt>
    <dgm:pt modelId="{7377CC66-4E1E-40DB-AC94-AC0502D4F35C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1" dirty="0">
              <a:solidFill>
                <a:schemeClr val="tx1"/>
              </a:solidFill>
            </a:rPr>
            <a:t>For each ride, calculate distance between 15 seconds position</a:t>
          </a:r>
        </a:p>
      </dgm:t>
    </dgm:pt>
    <dgm:pt modelId="{49066FEF-9A1D-441B-98B3-D8D6148442A5}" type="parTrans" cxnId="{EDAFAF10-E99D-4B94-A386-89A14800CBB3}">
      <dgm:prSet/>
      <dgm:spPr/>
      <dgm:t>
        <a:bodyPr/>
        <a:lstStyle/>
        <a:p>
          <a:endParaRPr lang="en-IN" sz="1600"/>
        </a:p>
      </dgm:t>
    </dgm:pt>
    <dgm:pt modelId="{F5F6C140-DB2A-4277-8B1F-24CDB151904E}" type="sibTrans" cxnId="{EDAFAF10-E99D-4B94-A386-89A14800CBB3}">
      <dgm:prSet custT="1"/>
      <dgm:spPr/>
      <dgm:t>
        <a:bodyPr/>
        <a:lstStyle/>
        <a:p>
          <a:endParaRPr lang="en-IN" sz="1600"/>
        </a:p>
      </dgm:t>
    </dgm:pt>
    <dgm:pt modelId="{9DC639CB-E5BA-45ED-A131-9157F2C8C283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Distance &lt;40m then Red, between 40-125m Amber else Green</a:t>
          </a:r>
        </a:p>
      </dgm:t>
    </dgm:pt>
    <dgm:pt modelId="{8F0701BE-A021-4118-8120-5A1F9E682320}" type="parTrans" cxnId="{B8735829-1AFB-409E-9487-A5FCF9565E23}">
      <dgm:prSet/>
      <dgm:spPr/>
      <dgm:t>
        <a:bodyPr/>
        <a:lstStyle/>
        <a:p>
          <a:endParaRPr lang="en-IN" sz="1600"/>
        </a:p>
      </dgm:t>
    </dgm:pt>
    <dgm:pt modelId="{F3F02E6C-8F43-4571-909A-E9EBABB8AD78}" type="sibTrans" cxnId="{B8735829-1AFB-409E-9487-A5FCF9565E23}">
      <dgm:prSet custT="1"/>
      <dgm:spPr/>
      <dgm:t>
        <a:bodyPr/>
        <a:lstStyle/>
        <a:p>
          <a:endParaRPr lang="en-IN" sz="1600"/>
        </a:p>
      </dgm:t>
    </dgm:pt>
    <dgm:pt modelId="{664DC1BF-A0DF-457B-AD0B-B1A4A9A42793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Filter routes having mote than 50% Red coordinates</a:t>
          </a:r>
        </a:p>
      </dgm:t>
    </dgm:pt>
    <dgm:pt modelId="{C12E711E-2731-441A-A804-79C7AC32B81E}" type="parTrans" cxnId="{372CAC82-AFF5-4479-BC2C-B2BCAF3353BB}">
      <dgm:prSet/>
      <dgm:spPr/>
      <dgm:t>
        <a:bodyPr/>
        <a:lstStyle/>
        <a:p>
          <a:endParaRPr lang="en-IN" sz="1600"/>
        </a:p>
      </dgm:t>
    </dgm:pt>
    <dgm:pt modelId="{ACD9C2A7-07CB-40E7-9AE0-8CBCBAA1803D}" type="sibTrans" cxnId="{372CAC82-AFF5-4479-BC2C-B2BCAF3353BB}">
      <dgm:prSet custT="1"/>
      <dgm:spPr/>
      <dgm:t>
        <a:bodyPr/>
        <a:lstStyle/>
        <a:p>
          <a:endParaRPr lang="en-IN" sz="1600"/>
        </a:p>
      </dgm:t>
    </dgm:pt>
    <dgm:pt modelId="{5A124456-FC4F-4C9E-B3EC-22594983993B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Cluster the Red coordinates and find the cluster with max Congestion points</a:t>
          </a:r>
        </a:p>
      </dgm:t>
    </dgm:pt>
    <dgm:pt modelId="{93E61EE1-BBCD-4F1B-B1F1-B38C9D3CA12E}" type="parTrans" cxnId="{91026834-03C1-48F3-9124-5EF862A6849D}">
      <dgm:prSet/>
      <dgm:spPr/>
      <dgm:t>
        <a:bodyPr/>
        <a:lstStyle/>
        <a:p>
          <a:endParaRPr lang="en-IN" sz="1600"/>
        </a:p>
      </dgm:t>
    </dgm:pt>
    <dgm:pt modelId="{4EB32830-C40D-4820-BB7D-51E3BFAD3F66}" type="sibTrans" cxnId="{91026834-03C1-48F3-9124-5EF862A6849D}">
      <dgm:prSet custT="1"/>
      <dgm:spPr/>
      <dgm:t>
        <a:bodyPr/>
        <a:lstStyle/>
        <a:p>
          <a:endParaRPr lang="en-IN" sz="1600"/>
        </a:p>
      </dgm:t>
    </dgm:pt>
    <dgm:pt modelId="{D3271FBF-A3ED-4C7B-A2A2-36E6BE6A28D0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Top 100 Routes falling passing with these major clusters</a:t>
          </a:r>
        </a:p>
      </dgm:t>
    </dgm:pt>
    <dgm:pt modelId="{284682AD-40ED-48C6-B500-EA7701C6B3B4}" type="parTrans" cxnId="{12E5BE98-F73D-478B-A903-729A333684EF}">
      <dgm:prSet/>
      <dgm:spPr/>
      <dgm:t>
        <a:bodyPr/>
        <a:lstStyle/>
        <a:p>
          <a:endParaRPr lang="en-IN" sz="1600"/>
        </a:p>
      </dgm:t>
    </dgm:pt>
    <dgm:pt modelId="{DFE46CFF-731E-42AF-ABA5-64652FE5979C}" type="sibTrans" cxnId="{12E5BE98-F73D-478B-A903-729A333684EF}">
      <dgm:prSet/>
      <dgm:spPr/>
      <dgm:t>
        <a:bodyPr/>
        <a:lstStyle/>
        <a:p>
          <a:endParaRPr lang="en-IN" sz="1600"/>
        </a:p>
      </dgm:t>
    </dgm:pt>
    <dgm:pt modelId="{7791DA5C-B7DF-4619-817A-4B3A0F957878}" type="pres">
      <dgm:prSet presAssocID="{3A3370AC-4A53-491E-9833-D6A3144C22F9}" presName="linearFlow" presStyleCnt="0">
        <dgm:presLayoutVars>
          <dgm:resizeHandles val="exact"/>
        </dgm:presLayoutVars>
      </dgm:prSet>
      <dgm:spPr/>
    </dgm:pt>
    <dgm:pt modelId="{2D3BDE3D-D099-46AA-8CF4-BB1B562FF6C3}" type="pres">
      <dgm:prSet presAssocID="{0CAF7C83-4794-4734-877D-5D78F8F48946}" presName="node" presStyleLbl="node1" presStyleIdx="0" presStyleCnt="6" custScaleX="165202">
        <dgm:presLayoutVars>
          <dgm:bulletEnabled val="1"/>
        </dgm:presLayoutVars>
      </dgm:prSet>
      <dgm:spPr/>
    </dgm:pt>
    <dgm:pt modelId="{8485A331-6A58-4E5B-BA1E-F844E05EE1B2}" type="pres">
      <dgm:prSet presAssocID="{0DCC4D08-3C82-4C94-AF9F-29755EAC5B65}" presName="sibTrans" presStyleLbl="sibTrans2D1" presStyleIdx="0" presStyleCnt="5"/>
      <dgm:spPr/>
    </dgm:pt>
    <dgm:pt modelId="{A46D1E5A-5BDB-49C1-94F8-CAFED446D4DE}" type="pres">
      <dgm:prSet presAssocID="{0DCC4D08-3C82-4C94-AF9F-29755EAC5B65}" presName="connectorText" presStyleLbl="sibTrans2D1" presStyleIdx="0" presStyleCnt="5"/>
      <dgm:spPr/>
    </dgm:pt>
    <dgm:pt modelId="{A3FF58A9-9FB2-4C26-9588-7F120AFAE18D}" type="pres">
      <dgm:prSet presAssocID="{7377CC66-4E1E-40DB-AC94-AC0502D4F35C}" presName="node" presStyleLbl="node1" presStyleIdx="1" presStyleCnt="6" custScaleX="165202">
        <dgm:presLayoutVars>
          <dgm:bulletEnabled val="1"/>
        </dgm:presLayoutVars>
      </dgm:prSet>
      <dgm:spPr/>
    </dgm:pt>
    <dgm:pt modelId="{0DB88BB0-84E2-47F1-B9E1-0268ADDD0599}" type="pres">
      <dgm:prSet presAssocID="{F5F6C140-DB2A-4277-8B1F-24CDB151904E}" presName="sibTrans" presStyleLbl="sibTrans2D1" presStyleIdx="1" presStyleCnt="5"/>
      <dgm:spPr/>
    </dgm:pt>
    <dgm:pt modelId="{CA8AB852-163E-495B-AEF8-F2261E7DF1D1}" type="pres">
      <dgm:prSet presAssocID="{F5F6C140-DB2A-4277-8B1F-24CDB151904E}" presName="connectorText" presStyleLbl="sibTrans2D1" presStyleIdx="1" presStyleCnt="5"/>
      <dgm:spPr/>
    </dgm:pt>
    <dgm:pt modelId="{809F51C0-4D86-4E41-8603-3EC2A8436A2B}" type="pres">
      <dgm:prSet presAssocID="{9DC639CB-E5BA-45ED-A131-9157F2C8C283}" presName="node" presStyleLbl="node1" presStyleIdx="2" presStyleCnt="6" custScaleX="165202">
        <dgm:presLayoutVars>
          <dgm:bulletEnabled val="1"/>
        </dgm:presLayoutVars>
      </dgm:prSet>
      <dgm:spPr/>
    </dgm:pt>
    <dgm:pt modelId="{1E2686E3-4D6F-4B7F-BAAF-6E06159AA007}" type="pres">
      <dgm:prSet presAssocID="{F3F02E6C-8F43-4571-909A-E9EBABB8AD78}" presName="sibTrans" presStyleLbl="sibTrans2D1" presStyleIdx="2" presStyleCnt="5"/>
      <dgm:spPr/>
    </dgm:pt>
    <dgm:pt modelId="{DF614A90-EA36-43BF-804B-03B2389F2055}" type="pres">
      <dgm:prSet presAssocID="{F3F02E6C-8F43-4571-909A-E9EBABB8AD78}" presName="connectorText" presStyleLbl="sibTrans2D1" presStyleIdx="2" presStyleCnt="5"/>
      <dgm:spPr/>
    </dgm:pt>
    <dgm:pt modelId="{E4BAD4C9-83C2-4748-9D97-477EE9AC2575}" type="pres">
      <dgm:prSet presAssocID="{664DC1BF-A0DF-457B-AD0B-B1A4A9A42793}" presName="node" presStyleLbl="node1" presStyleIdx="3" presStyleCnt="6" custScaleX="165202">
        <dgm:presLayoutVars>
          <dgm:bulletEnabled val="1"/>
        </dgm:presLayoutVars>
      </dgm:prSet>
      <dgm:spPr/>
    </dgm:pt>
    <dgm:pt modelId="{BDC3CC3B-D1B3-4F7A-8332-90CD0539E462}" type="pres">
      <dgm:prSet presAssocID="{ACD9C2A7-07CB-40E7-9AE0-8CBCBAA1803D}" presName="sibTrans" presStyleLbl="sibTrans2D1" presStyleIdx="3" presStyleCnt="5"/>
      <dgm:spPr/>
    </dgm:pt>
    <dgm:pt modelId="{ABA879DB-85D5-446A-B5FA-DC47BC2D5237}" type="pres">
      <dgm:prSet presAssocID="{ACD9C2A7-07CB-40E7-9AE0-8CBCBAA1803D}" presName="connectorText" presStyleLbl="sibTrans2D1" presStyleIdx="3" presStyleCnt="5"/>
      <dgm:spPr/>
    </dgm:pt>
    <dgm:pt modelId="{5506101F-DCA2-42B3-ACA2-0B6FDA332294}" type="pres">
      <dgm:prSet presAssocID="{5A124456-FC4F-4C9E-B3EC-22594983993B}" presName="node" presStyleLbl="node1" presStyleIdx="4" presStyleCnt="6" custScaleX="165202">
        <dgm:presLayoutVars>
          <dgm:bulletEnabled val="1"/>
        </dgm:presLayoutVars>
      </dgm:prSet>
      <dgm:spPr/>
    </dgm:pt>
    <dgm:pt modelId="{11B09D4E-DC13-4A39-8A4D-87B0A97AEA5E}" type="pres">
      <dgm:prSet presAssocID="{4EB32830-C40D-4820-BB7D-51E3BFAD3F66}" presName="sibTrans" presStyleLbl="sibTrans2D1" presStyleIdx="4" presStyleCnt="5"/>
      <dgm:spPr/>
    </dgm:pt>
    <dgm:pt modelId="{0AC91CA5-AED5-4A4A-B445-69C8E34AEDE0}" type="pres">
      <dgm:prSet presAssocID="{4EB32830-C40D-4820-BB7D-51E3BFAD3F66}" presName="connectorText" presStyleLbl="sibTrans2D1" presStyleIdx="4" presStyleCnt="5"/>
      <dgm:spPr/>
    </dgm:pt>
    <dgm:pt modelId="{0F550F0E-06BA-4DF8-A830-1859A748C57F}" type="pres">
      <dgm:prSet presAssocID="{D3271FBF-A3ED-4C7B-A2A2-36E6BE6A28D0}" presName="node" presStyleLbl="node1" presStyleIdx="5" presStyleCnt="6" custScaleX="165202">
        <dgm:presLayoutVars>
          <dgm:bulletEnabled val="1"/>
        </dgm:presLayoutVars>
      </dgm:prSet>
      <dgm:spPr/>
    </dgm:pt>
  </dgm:ptLst>
  <dgm:cxnLst>
    <dgm:cxn modelId="{FECCD803-01D0-49AA-B8BB-437A908A5AFD}" type="presOf" srcId="{ACD9C2A7-07CB-40E7-9AE0-8CBCBAA1803D}" destId="{ABA879DB-85D5-446A-B5FA-DC47BC2D5237}" srcOrd="1" destOrd="0" presId="urn:microsoft.com/office/officeart/2005/8/layout/process2"/>
    <dgm:cxn modelId="{E39D2105-81F8-45AC-8D5E-2F9327D8657B}" type="presOf" srcId="{F5F6C140-DB2A-4277-8B1F-24CDB151904E}" destId="{CA8AB852-163E-495B-AEF8-F2261E7DF1D1}" srcOrd="1" destOrd="0" presId="urn:microsoft.com/office/officeart/2005/8/layout/process2"/>
    <dgm:cxn modelId="{AE902A06-B53D-4428-8ACB-4F9809714E72}" type="presOf" srcId="{9DC639CB-E5BA-45ED-A131-9157F2C8C283}" destId="{809F51C0-4D86-4E41-8603-3EC2A8436A2B}" srcOrd="0" destOrd="0" presId="urn:microsoft.com/office/officeart/2005/8/layout/process2"/>
    <dgm:cxn modelId="{EDAFAF10-E99D-4B94-A386-89A14800CBB3}" srcId="{3A3370AC-4A53-491E-9833-D6A3144C22F9}" destId="{7377CC66-4E1E-40DB-AC94-AC0502D4F35C}" srcOrd="1" destOrd="0" parTransId="{49066FEF-9A1D-441B-98B3-D8D6148442A5}" sibTransId="{F5F6C140-DB2A-4277-8B1F-24CDB151904E}"/>
    <dgm:cxn modelId="{315B9613-E667-4D0F-A34C-045307D6393D}" type="presOf" srcId="{5A124456-FC4F-4C9E-B3EC-22594983993B}" destId="{5506101F-DCA2-42B3-ACA2-0B6FDA332294}" srcOrd="0" destOrd="0" presId="urn:microsoft.com/office/officeart/2005/8/layout/process2"/>
    <dgm:cxn modelId="{D5EEC018-3E45-4A4D-A1D5-043D1E28C12A}" type="presOf" srcId="{0DCC4D08-3C82-4C94-AF9F-29755EAC5B65}" destId="{A46D1E5A-5BDB-49C1-94F8-CAFED446D4DE}" srcOrd="1" destOrd="0" presId="urn:microsoft.com/office/officeart/2005/8/layout/process2"/>
    <dgm:cxn modelId="{B8735829-1AFB-409E-9487-A5FCF9565E23}" srcId="{3A3370AC-4A53-491E-9833-D6A3144C22F9}" destId="{9DC639CB-E5BA-45ED-A131-9157F2C8C283}" srcOrd="2" destOrd="0" parTransId="{8F0701BE-A021-4118-8120-5A1F9E682320}" sibTransId="{F3F02E6C-8F43-4571-909A-E9EBABB8AD78}"/>
    <dgm:cxn modelId="{2F07DD2F-E4DE-4C16-85F6-7D7290FE6C46}" type="presOf" srcId="{ACD9C2A7-07CB-40E7-9AE0-8CBCBAA1803D}" destId="{BDC3CC3B-D1B3-4F7A-8332-90CD0539E462}" srcOrd="0" destOrd="0" presId="urn:microsoft.com/office/officeart/2005/8/layout/process2"/>
    <dgm:cxn modelId="{61C63633-56D8-4F5F-8D58-958380132DF7}" type="presOf" srcId="{F5F6C140-DB2A-4277-8B1F-24CDB151904E}" destId="{0DB88BB0-84E2-47F1-B9E1-0268ADDD0599}" srcOrd="0" destOrd="0" presId="urn:microsoft.com/office/officeart/2005/8/layout/process2"/>
    <dgm:cxn modelId="{91026834-03C1-48F3-9124-5EF862A6849D}" srcId="{3A3370AC-4A53-491E-9833-D6A3144C22F9}" destId="{5A124456-FC4F-4C9E-B3EC-22594983993B}" srcOrd="4" destOrd="0" parTransId="{93E61EE1-BBCD-4F1B-B1F1-B38C9D3CA12E}" sibTransId="{4EB32830-C40D-4820-BB7D-51E3BFAD3F66}"/>
    <dgm:cxn modelId="{AF69563C-CFB0-4733-BD54-35775DC74B45}" type="presOf" srcId="{664DC1BF-A0DF-457B-AD0B-B1A4A9A42793}" destId="{E4BAD4C9-83C2-4748-9D97-477EE9AC2575}" srcOrd="0" destOrd="0" presId="urn:microsoft.com/office/officeart/2005/8/layout/process2"/>
    <dgm:cxn modelId="{E0ECCE74-97EA-4195-A137-628BFD8D6877}" type="presOf" srcId="{D3271FBF-A3ED-4C7B-A2A2-36E6BE6A28D0}" destId="{0F550F0E-06BA-4DF8-A830-1859A748C57F}" srcOrd="0" destOrd="0" presId="urn:microsoft.com/office/officeart/2005/8/layout/process2"/>
    <dgm:cxn modelId="{144EC280-2515-453B-8D2B-49C7D84E8247}" type="presOf" srcId="{7377CC66-4E1E-40DB-AC94-AC0502D4F35C}" destId="{A3FF58A9-9FB2-4C26-9588-7F120AFAE18D}" srcOrd="0" destOrd="0" presId="urn:microsoft.com/office/officeart/2005/8/layout/process2"/>
    <dgm:cxn modelId="{372CAC82-AFF5-4479-BC2C-B2BCAF3353BB}" srcId="{3A3370AC-4A53-491E-9833-D6A3144C22F9}" destId="{664DC1BF-A0DF-457B-AD0B-B1A4A9A42793}" srcOrd="3" destOrd="0" parTransId="{C12E711E-2731-441A-A804-79C7AC32B81E}" sibTransId="{ACD9C2A7-07CB-40E7-9AE0-8CBCBAA1803D}"/>
    <dgm:cxn modelId="{12E5BE98-F73D-478B-A903-729A333684EF}" srcId="{3A3370AC-4A53-491E-9833-D6A3144C22F9}" destId="{D3271FBF-A3ED-4C7B-A2A2-36E6BE6A28D0}" srcOrd="5" destOrd="0" parTransId="{284682AD-40ED-48C6-B500-EA7701C6B3B4}" sibTransId="{DFE46CFF-731E-42AF-ABA5-64652FE5979C}"/>
    <dgm:cxn modelId="{72A1E299-7D0E-45D8-BF42-37B1F226D199}" type="presOf" srcId="{0CAF7C83-4794-4734-877D-5D78F8F48946}" destId="{2D3BDE3D-D099-46AA-8CF4-BB1B562FF6C3}" srcOrd="0" destOrd="0" presId="urn:microsoft.com/office/officeart/2005/8/layout/process2"/>
    <dgm:cxn modelId="{C697769E-7311-40E1-BC30-FDED097FCEC2}" type="presOf" srcId="{3A3370AC-4A53-491E-9833-D6A3144C22F9}" destId="{7791DA5C-B7DF-4619-817A-4B3A0F957878}" srcOrd="0" destOrd="0" presId="urn:microsoft.com/office/officeart/2005/8/layout/process2"/>
    <dgm:cxn modelId="{244B8DAD-5FB9-49E9-B7C8-73FC9A0B94D5}" type="presOf" srcId="{F3F02E6C-8F43-4571-909A-E9EBABB8AD78}" destId="{1E2686E3-4D6F-4B7F-BAAF-6E06159AA007}" srcOrd="0" destOrd="0" presId="urn:microsoft.com/office/officeart/2005/8/layout/process2"/>
    <dgm:cxn modelId="{8D5D31BA-60CC-4485-89EE-802253FB37D2}" type="presOf" srcId="{4EB32830-C40D-4820-BB7D-51E3BFAD3F66}" destId="{0AC91CA5-AED5-4A4A-B445-69C8E34AEDE0}" srcOrd="1" destOrd="0" presId="urn:microsoft.com/office/officeart/2005/8/layout/process2"/>
    <dgm:cxn modelId="{F5D912C6-D88C-448C-99F8-BA42A5EC7F14}" type="presOf" srcId="{F3F02E6C-8F43-4571-909A-E9EBABB8AD78}" destId="{DF614A90-EA36-43BF-804B-03B2389F2055}" srcOrd="1" destOrd="0" presId="urn:microsoft.com/office/officeart/2005/8/layout/process2"/>
    <dgm:cxn modelId="{520185E1-E873-4364-863E-E8E3DFE25DD8}" type="presOf" srcId="{0DCC4D08-3C82-4C94-AF9F-29755EAC5B65}" destId="{8485A331-6A58-4E5B-BA1E-F844E05EE1B2}" srcOrd="0" destOrd="0" presId="urn:microsoft.com/office/officeart/2005/8/layout/process2"/>
    <dgm:cxn modelId="{E6D85CEC-1FBE-43FD-83B3-FD4377360F93}" type="presOf" srcId="{4EB32830-C40D-4820-BB7D-51E3BFAD3F66}" destId="{11B09D4E-DC13-4A39-8A4D-87B0A97AEA5E}" srcOrd="0" destOrd="0" presId="urn:microsoft.com/office/officeart/2005/8/layout/process2"/>
    <dgm:cxn modelId="{778A09FF-128D-4D73-8A9A-84481E1C266C}" srcId="{3A3370AC-4A53-491E-9833-D6A3144C22F9}" destId="{0CAF7C83-4794-4734-877D-5D78F8F48946}" srcOrd="0" destOrd="0" parTransId="{32C7D00A-269D-4550-803D-FB6CCB90C625}" sibTransId="{0DCC4D08-3C82-4C94-AF9F-29755EAC5B65}"/>
    <dgm:cxn modelId="{1E256427-667A-4928-9737-38C4A5566662}" type="presParOf" srcId="{7791DA5C-B7DF-4619-817A-4B3A0F957878}" destId="{2D3BDE3D-D099-46AA-8CF4-BB1B562FF6C3}" srcOrd="0" destOrd="0" presId="urn:microsoft.com/office/officeart/2005/8/layout/process2"/>
    <dgm:cxn modelId="{956A13E1-CECC-4DDE-955F-5D1E30BE12BA}" type="presParOf" srcId="{7791DA5C-B7DF-4619-817A-4B3A0F957878}" destId="{8485A331-6A58-4E5B-BA1E-F844E05EE1B2}" srcOrd="1" destOrd="0" presId="urn:microsoft.com/office/officeart/2005/8/layout/process2"/>
    <dgm:cxn modelId="{A748B261-5B49-46D9-B83C-08A67B5C30F8}" type="presParOf" srcId="{8485A331-6A58-4E5B-BA1E-F844E05EE1B2}" destId="{A46D1E5A-5BDB-49C1-94F8-CAFED446D4DE}" srcOrd="0" destOrd="0" presId="urn:microsoft.com/office/officeart/2005/8/layout/process2"/>
    <dgm:cxn modelId="{2EABBFE4-F644-4DE4-84F6-116513C18726}" type="presParOf" srcId="{7791DA5C-B7DF-4619-817A-4B3A0F957878}" destId="{A3FF58A9-9FB2-4C26-9588-7F120AFAE18D}" srcOrd="2" destOrd="0" presId="urn:microsoft.com/office/officeart/2005/8/layout/process2"/>
    <dgm:cxn modelId="{26955DC5-D077-47DB-8D83-25DCBE83A568}" type="presParOf" srcId="{7791DA5C-B7DF-4619-817A-4B3A0F957878}" destId="{0DB88BB0-84E2-47F1-B9E1-0268ADDD0599}" srcOrd="3" destOrd="0" presId="urn:microsoft.com/office/officeart/2005/8/layout/process2"/>
    <dgm:cxn modelId="{8B94F40F-F60C-41DE-A050-BC585B38F841}" type="presParOf" srcId="{0DB88BB0-84E2-47F1-B9E1-0268ADDD0599}" destId="{CA8AB852-163E-495B-AEF8-F2261E7DF1D1}" srcOrd="0" destOrd="0" presId="urn:microsoft.com/office/officeart/2005/8/layout/process2"/>
    <dgm:cxn modelId="{1630C950-EE44-4FD4-9933-1186A5620570}" type="presParOf" srcId="{7791DA5C-B7DF-4619-817A-4B3A0F957878}" destId="{809F51C0-4D86-4E41-8603-3EC2A8436A2B}" srcOrd="4" destOrd="0" presId="urn:microsoft.com/office/officeart/2005/8/layout/process2"/>
    <dgm:cxn modelId="{64CE372B-03CC-44BD-BDDC-1435255EB01E}" type="presParOf" srcId="{7791DA5C-B7DF-4619-817A-4B3A0F957878}" destId="{1E2686E3-4D6F-4B7F-BAAF-6E06159AA007}" srcOrd="5" destOrd="0" presId="urn:microsoft.com/office/officeart/2005/8/layout/process2"/>
    <dgm:cxn modelId="{AC0E1D4C-73B0-420D-9D0A-230FBDCEA76C}" type="presParOf" srcId="{1E2686E3-4D6F-4B7F-BAAF-6E06159AA007}" destId="{DF614A90-EA36-43BF-804B-03B2389F2055}" srcOrd="0" destOrd="0" presId="urn:microsoft.com/office/officeart/2005/8/layout/process2"/>
    <dgm:cxn modelId="{1B272DBA-7270-4C36-AD68-906A377C1932}" type="presParOf" srcId="{7791DA5C-B7DF-4619-817A-4B3A0F957878}" destId="{E4BAD4C9-83C2-4748-9D97-477EE9AC2575}" srcOrd="6" destOrd="0" presId="urn:microsoft.com/office/officeart/2005/8/layout/process2"/>
    <dgm:cxn modelId="{00D946B6-9C60-4B1F-983A-4F30D4BFB53D}" type="presParOf" srcId="{7791DA5C-B7DF-4619-817A-4B3A0F957878}" destId="{BDC3CC3B-D1B3-4F7A-8332-90CD0539E462}" srcOrd="7" destOrd="0" presId="urn:microsoft.com/office/officeart/2005/8/layout/process2"/>
    <dgm:cxn modelId="{06913325-B9D2-4B22-820B-A7B80E1D8091}" type="presParOf" srcId="{BDC3CC3B-D1B3-4F7A-8332-90CD0539E462}" destId="{ABA879DB-85D5-446A-B5FA-DC47BC2D5237}" srcOrd="0" destOrd="0" presId="urn:microsoft.com/office/officeart/2005/8/layout/process2"/>
    <dgm:cxn modelId="{83843DCC-BA29-425C-9057-B6C1CA0D1A2E}" type="presParOf" srcId="{7791DA5C-B7DF-4619-817A-4B3A0F957878}" destId="{5506101F-DCA2-42B3-ACA2-0B6FDA332294}" srcOrd="8" destOrd="0" presId="urn:microsoft.com/office/officeart/2005/8/layout/process2"/>
    <dgm:cxn modelId="{CF73E25C-58C7-4CC3-97BA-0A246B3156B8}" type="presParOf" srcId="{7791DA5C-B7DF-4619-817A-4B3A0F957878}" destId="{11B09D4E-DC13-4A39-8A4D-87B0A97AEA5E}" srcOrd="9" destOrd="0" presId="urn:microsoft.com/office/officeart/2005/8/layout/process2"/>
    <dgm:cxn modelId="{40A5C6A4-39C6-4B1C-96C7-F9BE6FF8E855}" type="presParOf" srcId="{11B09D4E-DC13-4A39-8A4D-87B0A97AEA5E}" destId="{0AC91CA5-AED5-4A4A-B445-69C8E34AEDE0}" srcOrd="0" destOrd="0" presId="urn:microsoft.com/office/officeart/2005/8/layout/process2"/>
    <dgm:cxn modelId="{F7C9E290-972A-4C32-833A-8BF86AF4ABA1}" type="presParOf" srcId="{7791DA5C-B7DF-4619-817A-4B3A0F957878}" destId="{0F550F0E-06BA-4DF8-A830-1859A748C57F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9640C2-F70D-49FC-91D6-7BC43BDE94C4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C45CCF-54B3-422A-B50F-4D81476B5B37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IN" sz="1000" b="1" dirty="0">
              <a:solidFill>
                <a:schemeClr val="tx1"/>
              </a:solidFill>
            </a:rPr>
            <a:t>Taxi stand ID - Factor</a:t>
          </a:r>
        </a:p>
      </dgm:t>
    </dgm:pt>
    <dgm:pt modelId="{EC153C19-08F9-4F5C-98C8-9BD454231C65}" type="parTrans" cxnId="{01B7D696-54EA-4EAB-8017-5E7C61BD976F}">
      <dgm:prSet/>
      <dgm:spPr/>
      <dgm:t>
        <a:bodyPr/>
        <a:lstStyle/>
        <a:p>
          <a:endParaRPr lang="en-IN"/>
        </a:p>
      </dgm:t>
    </dgm:pt>
    <dgm:pt modelId="{A63A1C83-22BE-4649-92A4-EA47F5D6721D}" type="sibTrans" cxnId="{01B7D696-54EA-4EAB-8017-5E7C61BD976F}">
      <dgm:prSet/>
      <dgm:spPr/>
      <dgm:t>
        <a:bodyPr/>
        <a:lstStyle/>
        <a:p>
          <a:endParaRPr lang="en-IN"/>
        </a:p>
      </dgm:t>
    </dgm:pt>
    <dgm:pt modelId="{E13C868F-B267-4EBA-B325-856E94283A09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IN" sz="1000" b="1" dirty="0">
              <a:solidFill>
                <a:schemeClr val="tx1"/>
              </a:solidFill>
            </a:rPr>
            <a:t>Day Type – A, B or C</a:t>
          </a:r>
        </a:p>
      </dgm:t>
    </dgm:pt>
    <dgm:pt modelId="{F0B5D472-2F06-4574-A0A3-BD849A429986}" type="parTrans" cxnId="{2BD80973-452C-4FBE-AF5D-41E725830F7D}">
      <dgm:prSet/>
      <dgm:spPr/>
      <dgm:t>
        <a:bodyPr/>
        <a:lstStyle/>
        <a:p>
          <a:endParaRPr lang="en-IN"/>
        </a:p>
      </dgm:t>
    </dgm:pt>
    <dgm:pt modelId="{49074121-58B3-4C75-9A55-07FA3EED4CD9}" type="sibTrans" cxnId="{2BD80973-452C-4FBE-AF5D-41E725830F7D}">
      <dgm:prSet/>
      <dgm:spPr/>
      <dgm:t>
        <a:bodyPr/>
        <a:lstStyle/>
        <a:p>
          <a:endParaRPr lang="en-IN"/>
        </a:p>
      </dgm:t>
    </dgm:pt>
    <dgm:pt modelId="{BC88F4BB-6DA6-4FD6-BB93-3A10E3951FD2}">
      <dgm:prSet phldrT="[Text]" custT="1"/>
      <dgm:spPr/>
      <dgm:t>
        <a:bodyPr/>
        <a:lstStyle/>
        <a:p>
          <a:r>
            <a:rPr lang="en-IN" sz="1200" b="1" dirty="0"/>
            <a:t>Y =   Total Trip from Stand</a:t>
          </a:r>
        </a:p>
      </dgm:t>
    </dgm:pt>
    <dgm:pt modelId="{C203B35C-57B2-4B1B-9C1C-725D28EB5B70}" type="sibTrans" cxnId="{2CA418E3-F65E-4674-89FF-4BC01AEF907C}">
      <dgm:prSet/>
      <dgm:spPr/>
      <dgm:t>
        <a:bodyPr/>
        <a:lstStyle/>
        <a:p>
          <a:endParaRPr lang="en-IN"/>
        </a:p>
      </dgm:t>
    </dgm:pt>
    <dgm:pt modelId="{6A2BD1A8-1597-4A91-BE1E-9ABA4C6A514A}" type="parTrans" cxnId="{2CA418E3-F65E-4674-89FF-4BC01AEF907C}">
      <dgm:prSet/>
      <dgm:spPr/>
      <dgm:t>
        <a:bodyPr/>
        <a:lstStyle/>
        <a:p>
          <a:endParaRPr lang="en-IN"/>
        </a:p>
      </dgm:t>
    </dgm:pt>
    <dgm:pt modelId="{A13C15DD-7AC8-4E0A-B99A-631F521A461B}" type="pres">
      <dgm:prSet presAssocID="{309640C2-F70D-49FC-91D6-7BC43BDE94C4}" presName="Name0" presStyleCnt="0">
        <dgm:presLayoutVars>
          <dgm:chMax val="4"/>
          <dgm:resizeHandles val="exact"/>
        </dgm:presLayoutVars>
      </dgm:prSet>
      <dgm:spPr/>
    </dgm:pt>
    <dgm:pt modelId="{016A0917-9D78-4466-AE3A-47DEFC522A5B}" type="pres">
      <dgm:prSet presAssocID="{309640C2-F70D-49FC-91D6-7BC43BDE94C4}" presName="ellipse" presStyleLbl="trBgShp" presStyleIdx="0" presStyleCnt="1" custLinFactNeighborX="7717" custLinFactNeighborY="-18158"/>
      <dgm:spPr/>
    </dgm:pt>
    <dgm:pt modelId="{BAAE0DDE-9B57-40F3-AC9E-FED6D7CD5909}" type="pres">
      <dgm:prSet presAssocID="{309640C2-F70D-49FC-91D6-7BC43BDE94C4}" presName="arrow1" presStyleLbl="fgShp" presStyleIdx="0" presStyleCnt="1" custLinFactY="1808" custLinFactNeighborY="100000"/>
      <dgm:spPr/>
    </dgm:pt>
    <dgm:pt modelId="{AF1405DD-2FA7-4EBB-8827-B0690D80A219}" type="pres">
      <dgm:prSet presAssocID="{309640C2-F70D-49FC-91D6-7BC43BDE94C4}" presName="rectangle" presStyleLbl="revTx" presStyleIdx="0" presStyleCnt="1" custScaleX="141362" custScaleY="87338" custLinFactNeighborY="54304">
        <dgm:presLayoutVars>
          <dgm:bulletEnabled val="1"/>
        </dgm:presLayoutVars>
      </dgm:prSet>
      <dgm:spPr/>
    </dgm:pt>
    <dgm:pt modelId="{6355593C-8D98-4755-BFEB-160AE7F5AEB0}" type="pres">
      <dgm:prSet presAssocID="{E13C868F-B267-4EBA-B325-856E94283A09}" presName="item1" presStyleLbl="node1" presStyleIdx="0" presStyleCnt="2" custScaleY="179152" custLinFactNeighborX="-50000" custLinFactNeighborY="-51333">
        <dgm:presLayoutVars>
          <dgm:bulletEnabled val="1"/>
        </dgm:presLayoutVars>
      </dgm:prSet>
      <dgm:spPr/>
    </dgm:pt>
    <dgm:pt modelId="{0895C922-F2BC-49A4-822F-D2DD3A13B7BA}" type="pres">
      <dgm:prSet presAssocID="{BC88F4BB-6DA6-4FD6-BB93-3A10E3951FD2}" presName="item2" presStyleLbl="node1" presStyleIdx="1" presStyleCnt="2" custScaleY="179152" custLinFactX="23333" custLinFactNeighborX="100000" custLinFactNeighborY="22000">
        <dgm:presLayoutVars>
          <dgm:bulletEnabled val="1"/>
        </dgm:presLayoutVars>
      </dgm:prSet>
      <dgm:spPr/>
    </dgm:pt>
    <dgm:pt modelId="{FD717D0F-CA70-4320-8116-867128EB73E6}" type="pres">
      <dgm:prSet presAssocID="{309640C2-F70D-49FC-91D6-7BC43BDE94C4}" presName="funnel" presStyleLbl="trAlignAcc1" presStyleIdx="0" presStyleCnt="1" custScaleX="134706" custScaleY="130334" custLinFactNeighborX="3429" custLinFactNeighborY="-2143"/>
      <dgm:spPr>
        <a:solidFill>
          <a:schemeClr val="bg1">
            <a:lumMod val="95000"/>
            <a:alpha val="40000"/>
          </a:schemeClr>
        </a:solidFill>
        <a:ln>
          <a:solidFill>
            <a:schemeClr val="bg2">
              <a:lumMod val="10000"/>
            </a:schemeClr>
          </a:solidFill>
        </a:ln>
      </dgm:spPr>
    </dgm:pt>
  </dgm:ptLst>
  <dgm:cxnLst>
    <dgm:cxn modelId="{2BD80973-452C-4FBE-AF5D-41E725830F7D}" srcId="{309640C2-F70D-49FC-91D6-7BC43BDE94C4}" destId="{E13C868F-B267-4EBA-B325-856E94283A09}" srcOrd="1" destOrd="0" parTransId="{F0B5D472-2F06-4574-A0A3-BD849A429986}" sibTransId="{49074121-58B3-4C75-9A55-07FA3EED4CD9}"/>
    <dgm:cxn modelId="{74CD9256-1562-4001-BD2D-87B852F57C89}" type="presOf" srcId="{BC88F4BB-6DA6-4FD6-BB93-3A10E3951FD2}" destId="{AF1405DD-2FA7-4EBB-8827-B0690D80A219}" srcOrd="0" destOrd="0" presId="urn:microsoft.com/office/officeart/2005/8/layout/funnel1"/>
    <dgm:cxn modelId="{01B7D696-54EA-4EAB-8017-5E7C61BD976F}" srcId="{309640C2-F70D-49FC-91D6-7BC43BDE94C4}" destId="{A9C45CCF-54B3-422A-B50F-4D81476B5B37}" srcOrd="0" destOrd="0" parTransId="{EC153C19-08F9-4F5C-98C8-9BD454231C65}" sibTransId="{A63A1C83-22BE-4649-92A4-EA47F5D6721D}"/>
    <dgm:cxn modelId="{729C8EA0-F5DB-4090-971A-3F42D4EE0D0B}" type="presOf" srcId="{E13C868F-B267-4EBA-B325-856E94283A09}" destId="{6355593C-8D98-4755-BFEB-160AE7F5AEB0}" srcOrd="0" destOrd="0" presId="urn:microsoft.com/office/officeart/2005/8/layout/funnel1"/>
    <dgm:cxn modelId="{1F691ABB-856B-4101-8D68-072E04E62D30}" type="presOf" srcId="{A9C45CCF-54B3-422A-B50F-4D81476B5B37}" destId="{0895C922-F2BC-49A4-822F-D2DD3A13B7BA}" srcOrd="0" destOrd="0" presId="urn:microsoft.com/office/officeart/2005/8/layout/funnel1"/>
    <dgm:cxn modelId="{2CA418E3-F65E-4674-89FF-4BC01AEF907C}" srcId="{309640C2-F70D-49FC-91D6-7BC43BDE94C4}" destId="{BC88F4BB-6DA6-4FD6-BB93-3A10E3951FD2}" srcOrd="2" destOrd="0" parTransId="{6A2BD1A8-1597-4A91-BE1E-9ABA4C6A514A}" sibTransId="{C203B35C-57B2-4B1B-9C1C-725D28EB5B70}"/>
    <dgm:cxn modelId="{53609BE3-CC9B-4949-85EC-62D1531FC347}" type="presOf" srcId="{309640C2-F70D-49FC-91D6-7BC43BDE94C4}" destId="{A13C15DD-7AC8-4E0A-B99A-631F521A461B}" srcOrd="0" destOrd="0" presId="urn:microsoft.com/office/officeart/2005/8/layout/funnel1"/>
    <dgm:cxn modelId="{A393D8B7-A749-46B3-BF4B-74EFC070DC5E}" type="presParOf" srcId="{A13C15DD-7AC8-4E0A-B99A-631F521A461B}" destId="{016A0917-9D78-4466-AE3A-47DEFC522A5B}" srcOrd="0" destOrd="0" presId="urn:microsoft.com/office/officeart/2005/8/layout/funnel1"/>
    <dgm:cxn modelId="{D2FCACA4-27F7-4386-836B-4E86C6BFA26E}" type="presParOf" srcId="{A13C15DD-7AC8-4E0A-B99A-631F521A461B}" destId="{BAAE0DDE-9B57-40F3-AC9E-FED6D7CD5909}" srcOrd="1" destOrd="0" presId="urn:microsoft.com/office/officeart/2005/8/layout/funnel1"/>
    <dgm:cxn modelId="{9AE2FE5F-E1A1-4B7A-9189-ECA73133FE49}" type="presParOf" srcId="{A13C15DD-7AC8-4E0A-B99A-631F521A461B}" destId="{AF1405DD-2FA7-4EBB-8827-B0690D80A219}" srcOrd="2" destOrd="0" presId="urn:microsoft.com/office/officeart/2005/8/layout/funnel1"/>
    <dgm:cxn modelId="{C1557A49-B082-464D-8504-674834DB3CCC}" type="presParOf" srcId="{A13C15DD-7AC8-4E0A-B99A-631F521A461B}" destId="{6355593C-8D98-4755-BFEB-160AE7F5AEB0}" srcOrd="3" destOrd="0" presId="urn:microsoft.com/office/officeart/2005/8/layout/funnel1"/>
    <dgm:cxn modelId="{5624ED5F-AAE6-46A0-B908-031EA13FD640}" type="presParOf" srcId="{A13C15DD-7AC8-4E0A-B99A-631F521A461B}" destId="{0895C922-F2BC-49A4-822F-D2DD3A13B7BA}" srcOrd="4" destOrd="0" presId="urn:microsoft.com/office/officeart/2005/8/layout/funnel1"/>
    <dgm:cxn modelId="{FE9BC5E3-491E-4BE5-9431-702CB9C953FE}" type="presParOf" srcId="{A13C15DD-7AC8-4E0A-B99A-631F521A461B}" destId="{FD717D0F-CA70-4320-8116-867128EB73E6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3370AC-4A53-491E-9833-D6A3144C22F9}" type="doc">
      <dgm:prSet loTypeId="urn:microsoft.com/office/officeart/2005/8/layout/process2" loCatId="process" qsTypeId="urn:microsoft.com/office/officeart/2005/8/quickstyle/simple1" qsCatId="simple" csTypeId="urn:microsoft.com/office/officeart/2005/8/colors/colorful4" csCatId="colorful" phldr="1"/>
      <dgm:spPr/>
    </dgm:pt>
    <dgm:pt modelId="{0CAF7C83-4794-4734-877D-5D78F8F4894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1"/>
            <a:t>All rides from 10-11 AM on working Day</a:t>
          </a:r>
          <a:endParaRPr lang="en-IN" sz="1600" b="1" dirty="0"/>
        </a:p>
      </dgm:t>
    </dgm:pt>
    <dgm:pt modelId="{32C7D00A-269D-4550-803D-FB6CCB90C625}" type="parTrans" cxnId="{778A09FF-128D-4D73-8A9A-84481E1C266C}">
      <dgm:prSet/>
      <dgm:spPr/>
      <dgm:t>
        <a:bodyPr/>
        <a:lstStyle/>
        <a:p>
          <a:endParaRPr lang="en-IN" sz="1600"/>
        </a:p>
      </dgm:t>
    </dgm:pt>
    <dgm:pt modelId="{0DCC4D08-3C82-4C94-AF9F-29755EAC5B65}" type="sibTrans" cxnId="{778A09FF-128D-4D73-8A9A-84481E1C266C}">
      <dgm:prSet custT="1"/>
      <dgm:spPr/>
      <dgm:t>
        <a:bodyPr/>
        <a:lstStyle/>
        <a:p>
          <a:endParaRPr lang="en-IN" sz="1600"/>
        </a:p>
      </dgm:t>
    </dgm:pt>
    <dgm:pt modelId="{7377CC66-4E1E-40DB-AC94-AC0502D4F35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1"/>
            <a:t>For each ride, extract each lat/lon points</a:t>
          </a:r>
          <a:endParaRPr lang="en-IN" sz="1600" b="1" dirty="0"/>
        </a:p>
      </dgm:t>
    </dgm:pt>
    <dgm:pt modelId="{49066FEF-9A1D-441B-98B3-D8D6148442A5}" type="parTrans" cxnId="{EDAFAF10-E99D-4B94-A386-89A14800CBB3}">
      <dgm:prSet/>
      <dgm:spPr/>
      <dgm:t>
        <a:bodyPr/>
        <a:lstStyle/>
        <a:p>
          <a:endParaRPr lang="en-IN" sz="1600"/>
        </a:p>
      </dgm:t>
    </dgm:pt>
    <dgm:pt modelId="{F5F6C140-DB2A-4277-8B1F-24CDB151904E}" type="sibTrans" cxnId="{EDAFAF10-E99D-4B94-A386-89A14800CBB3}">
      <dgm:prSet custT="1"/>
      <dgm:spPr/>
      <dgm:t>
        <a:bodyPr/>
        <a:lstStyle/>
        <a:p>
          <a:endParaRPr lang="en-IN" sz="1600"/>
        </a:p>
      </dgm:t>
    </dgm:pt>
    <dgm:pt modelId="{9DC639CB-E5BA-45ED-A131-9157F2C8C283}">
      <dgm:prSet phldrT="[Text]" custT="1"/>
      <dgm:spPr/>
      <dgm:t>
        <a:bodyPr/>
        <a:lstStyle/>
        <a:p>
          <a:r>
            <a:rPr lang="en-IN" sz="1600" b="1"/>
            <a:t>Deploy GMM on each set of lat/lon point</a:t>
          </a:r>
          <a:endParaRPr lang="en-IN" sz="1600" b="1" dirty="0"/>
        </a:p>
      </dgm:t>
    </dgm:pt>
    <dgm:pt modelId="{8F0701BE-A021-4118-8120-5A1F9E682320}" type="parTrans" cxnId="{B8735829-1AFB-409E-9487-A5FCF9565E23}">
      <dgm:prSet/>
      <dgm:spPr/>
      <dgm:t>
        <a:bodyPr/>
        <a:lstStyle/>
        <a:p>
          <a:endParaRPr lang="en-IN" sz="1600"/>
        </a:p>
      </dgm:t>
    </dgm:pt>
    <dgm:pt modelId="{F3F02E6C-8F43-4571-909A-E9EBABB8AD78}" type="sibTrans" cxnId="{B8735829-1AFB-409E-9487-A5FCF9565E23}">
      <dgm:prSet custT="1"/>
      <dgm:spPr/>
      <dgm:t>
        <a:bodyPr/>
        <a:lstStyle/>
        <a:p>
          <a:endParaRPr lang="en-IN" sz="1600"/>
        </a:p>
      </dgm:t>
    </dgm:pt>
    <dgm:pt modelId="{664DC1BF-A0DF-457B-AD0B-B1A4A9A42793}">
      <dgm:prSet phldrT="[Text]" custT="1"/>
      <dgm:spPr/>
      <dgm:t>
        <a:bodyPr/>
        <a:lstStyle/>
        <a:p>
          <a:r>
            <a:rPr lang="en-IN" sz="1600" b="1"/>
            <a:t>Identify Prior Probabilities of each cluster in each set</a:t>
          </a:r>
          <a:endParaRPr lang="en-IN" sz="1600" b="1" dirty="0"/>
        </a:p>
      </dgm:t>
    </dgm:pt>
    <dgm:pt modelId="{C12E711E-2731-441A-A804-79C7AC32B81E}" type="parTrans" cxnId="{372CAC82-AFF5-4479-BC2C-B2BCAF3353BB}">
      <dgm:prSet/>
      <dgm:spPr/>
      <dgm:t>
        <a:bodyPr/>
        <a:lstStyle/>
        <a:p>
          <a:endParaRPr lang="en-IN" sz="1600"/>
        </a:p>
      </dgm:t>
    </dgm:pt>
    <dgm:pt modelId="{ACD9C2A7-07CB-40E7-9AE0-8CBCBAA1803D}" type="sibTrans" cxnId="{372CAC82-AFF5-4479-BC2C-B2BCAF3353BB}">
      <dgm:prSet custT="1"/>
      <dgm:spPr/>
      <dgm:t>
        <a:bodyPr/>
        <a:lstStyle/>
        <a:p>
          <a:endParaRPr lang="en-IN" sz="1600"/>
        </a:p>
      </dgm:t>
    </dgm:pt>
    <dgm:pt modelId="{5A124456-FC4F-4C9E-B3EC-22594983993B}">
      <dgm:prSet phldrT="[Text]" custT="1"/>
      <dgm:spPr/>
      <dgm:t>
        <a:bodyPr/>
        <a:lstStyle/>
        <a:p>
          <a:r>
            <a:rPr lang="en-IN" sz="1600" b="1"/>
            <a:t>Compute Transition Probabilities from each set to next set i.e. after 15 seconds, which cluster trip is moving!!</a:t>
          </a:r>
          <a:endParaRPr lang="en-IN" sz="1600" b="1" dirty="0"/>
        </a:p>
      </dgm:t>
    </dgm:pt>
    <dgm:pt modelId="{93E61EE1-BBCD-4F1B-B1F1-B38C9D3CA12E}" type="parTrans" cxnId="{91026834-03C1-48F3-9124-5EF862A6849D}">
      <dgm:prSet/>
      <dgm:spPr/>
      <dgm:t>
        <a:bodyPr/>
        <a:lstStyle/>
        <a:p>
          <a:endParaRPr lang="en-IN" sz="1600"/>
        </a:p>
      </dgm:t>
    </dgm:pt>
    <dgm:pt modelId="{4EB32830-C40D-4820-BB7D-51E3BFAD3F66}" type="sibTrans" cxnId="{91026834-03C1-48F3-9124-5EF862A6849D}">
      <dgm:prSet custT="1"/>
      <dgm:spPr/>
      <dgm:t>
        <a:bodyPr/>
        <a:lstStyle/>
        <a:p>
          <a:endParaRPr lang="en-IN" sz="1600"/>
        </a:p>
      </dgm:t>
    </dgm:pt>
    <dgm:pt modelId="{7791DA5C-B7DF-4619-817A-4B3A0F957878}" type="pres">
      <dgm:prSet presAssocID="{3A3370AC-4A53-491E-9833-D6A3144C22F9}" presName="linearFlow" presStyleCnt="0">
        <dgm:presLayoutVars>
          <dgm:resizeHandles val="exact"/>
        </dgm:presLayoutVars>
      </dgm:prSet>
      <dgm:spPr/>
    </dgm:pt>
    <dgm:pt modelId="{2D3BDE3D-D099-46AA-8CF4-BB1B562FF6C3}" type="pres">
      <dgm:prSet presAssocID="{0CAF7C83-4794-4734-877D-5D78F8F48946}" presName="node" presStyleLbl="node1" presStyleIdx="0" presStyleCnt="5" custScaleX="165202" custScaleY="54095" custLinFactY="-15787" custLinFactNeighborX="10204" custLinFactNeighborY="-100000">
        <dgm:presLayoutVars>
          <dgm:bulletEnabled val="1"/>
        </dgm:presLayoutVars>
      </dgm:prSet>
      <dgm:spPr/>
    </dgm:pt>
    <dgm:pt modelId="{8485A331-6A58-4E5B-BA1E-F844E05EE1B2}" type="pres">
      <dgm:prSet presAssocID="{0DCC4D08-3C82-4C94-AF9F-29755EAC5B65}" presName="sibTrans" presStyleLbl="sibTrans2D1" presStyleIdx="0" presStyleCnt="4"/>
      <dgm:spPr/>
    </dgm:pt>
    <dgm:pt modelId="{A46D1E5A-5BDB-49C1-94F8-CAFED446D4DE}" type="pres">
      <dgm:prSet presAssocID="{0DCC4D08-3C82-4C94-AF9F-29755EAC5B65}" presName="connectorText" presStyleLbl="sibTrans2D1" presStyleIdx="0" presStyleCnt="4"/>
      <dgm:spPr/>
    </dgm:pt>
    <dgm:pt modelId="{A3FF58A9-9FB2-4C26-9588-7F120AFAE18D}" type="pres">
      <dgm:prSet presAssocID="{7377CC66-4E1E-40DB-AC94-AC0502D4F35C}" presName="node" presStyleLbl="node1" presStyleIdx="1" presStyleCnt="5" custScaleX="165202" custScaleY="47965" custLinFactNeighborY="-22491">
        <dgm:presLayoutVars>
          <dgm:bulletEnabled val="1"/>
        </dgm:presLayoutVars>
      </dgm:prSet>
      <dgm:spPr/>
    </dgm:pt>
    <dgm:pt modelId="{0DB88BB0-84E2-47F1-B9E1-0268ADDD0599}" type="pres">
      <dgm:prSet presAssocID="{F5F6C140-DB2A-4277-8B1F-24CDB151904E}" presName="sibTrans" presStyleLbl="sibTrans2D1" presStyleIdx="1" presStyleCnt="4"/>
      <dgm:spPr/>
    </dgm:pt>
    <dgm:pt modelId="{CA8AB852-163E-495B-AEF8-F2261E7DF1D1}" type="pres">
      <dgm:prSet presAssocID="{F5F6C140-DB2A-4277-8B1F-24CDB151904E}" presName="connectorText" presStyleLbl="sibTrans2D1" presStyleIdx="1" presStyleCnt="4"/>
      <dgm:spPr/>
    </dgm:pt>
    <dgm:pt modelId="{809F51C0-4D86-4E41-8603-3EC2A8436A2B}" type="pres">
      <dgm:prSet presAssocID="{9DC639CB-E5BA-45ED-A131-9157F2C8C283}" presName="node" presStyleLbl="node1" presStyleIdx="2" presStyleCnt="5" custScaleX="165202" custScaleY="44404" custLinFactNeighborY="-12495">
        <dgm:presLayoutVars>
          <dgm:bulletEnabled val="1"/>
        </dgm:presLayoutVars>
      </dgm:prSet>
      <dgm:spPr/>
    </dgm:pt>
    <dgm:pt modelId="{1E2686E3-4D6F-4B7F-BAAF-6E06159AA007}" type="pres">
      <dgm:prSet presAssocID="{F3F02E6C-8F43-4571-909A-E9EBABB8AD78}" presName="sibTrans" presStyleLbl="sibTrans2D1" presStyleIdx="2" presStyleCnt="4"/>
      <dgm:spPr/>
    </dgm:pt>
    <dgm:pt modelId="{DF614A90-EA36-43BF-804B-03B2389F2055}" type="pres">
      <dgm:prSet presAssocID="{F3F02E6C-8F43-4571-909A-E9EBABB8AD78}" presName="connectorText" presStyleLbl="sibTrans2D1" presStyleIdx="2" presStyleCnt="4"/>
      <dgm:spPr/>
    </dgm:pt>
    <dgm:pt modelId="{E4BAD4C9-83C2-4748-9D97-477EE9AC2575}" type="pres">
      <dgm:prSet presAssocID="{664DC1BF-A0DF-457B-AD0B-B1A4A9A42793}" presName="node" presStyleLbl="node1" presStyleIdx="3" presStyleCnt="5" custScaleX="165202" custScaleY="59796">
        <dgm:presLayoutVars>
          <dgm:bulletEnabled val="1"/>
        </dgm:presLayoutVars>
      </dgm:prSet>
      <dgm:spPr/>
    </dgm:pt>
    <dgm:pt modelId="{BDC3CC3B-D1B3-4F7A-8332-90CD0539E462}" type="pres">
      <dgm:prSet presAssocID="{ACD9C2A7-07CB-40E7-9AE0-8CBCBAA1803D}" presName="sibTrans" presStyleLbl="sibTrans2D1" presStyleIdx="3" presStyleCnt="4"/>
      <dgm:spPr/>
    </dgm:pt>
    <dgm:pt modelId="{ABA879DB-85D5-446A-B5FA-DC47BC2D5237}" type="pres">
      <dgm:prSet presAssocID="{ACD9C2A7-07CB-40E7-9AE0-8CBCBAA1803D}" presName="connectorText" presStyleLbl="sibTrans2D1" presStyleIdx="3" presStyleCnt="4"/>
      <dgm:spPr/>
    </dgm:pt>
    <dgm:pt modelId="{5506101F-DCA2-42B3-ACA2-0B6FDA332294}" type="pres">
      <dgm:prSet presAssocID="{5A124456-FC4F-4C9E-B3EC-22594983993B}" presName="node" presStyleLbl="node1" presStyleIdx="4" presStyleCnt="5" custScaleX="165202">
        <dgm:presLayoutVars>
          <dgm:bulletEnabled val="1"/>
        </dgm:presLayoutVars>
      </dgm:prSet>
      <dgm:spPr/>
    </dgm:pt>
  </dgm:ptLst>
  <dgm:cxnLst>
    <dgm:cxn modelId="{FECCD803-01D0-49AA-B8BB-437A908A5AFD}" type="presOf" srcId="{ACD9C2A7-07CB-40E7-9AE0-8CBCBAA1803D}" destId="{ABA879DB-85D5-446A-B5FA-DC47BC2D5237}" srcOrd="1" destOrd="0" presId="urn:microsoft.com/office/officeart/2005/8/layout/process2"/>
    <dgm:cxn modelId="{E39D2105-81F8-45AC-8D5E-2F9327D8657B}" type="presOf" srcId="{F5F6C140-DB2A-4277-8B1F-24CDB151904E}" destId="{CA8AB852-163E-495B-AEF8-F2261E7DF1D1}" srcOrd="1" destOrd="0" presId="urn:microsoft.com/office/officeart/2005/8/layout/process2"/>
    <dgm:cxn modelId="{AE902A06-B53D-4428-8ACB-4F9809714E72}" type="presOf" srcId="{9DC639CB-E5BA-45ED-A131-9157F2C8C283}" destId="{809F51C0-4D86-4E41-8603-3EC2A8436A2B}" srcOrd="0" destOrd="0" presId="urn:microsoft.com/office/officeart/2005/8/layout/process2"/>
    <dgm:cxn modelId="{EDAFAF10-E99D-4B94-A386-89A14800CBB3}" srcId="{3A3370AC-4A53-491E-9833-D6A3144C22F9}" destId="{7377CC66-4E1E-40DB-AC94-AC0502D4F35C}" srcOrd="1" destOrd="0" parTransId="{49066FEF-9A1D-441B-98B3-D8D6148442A5}" sibTransId="{F5F6C140-DB2A-4277-8B1F-24CDB151904E}"/>
    <dgm:cxn modelId="{315B9613-E667-4D0F-A34C-045307D6393D}" type="presOf" srcId="{5A124456-FC4F-4C9E-B3EC-22594983993B}" destId="{5506101F-DCA2-42B3-ACA2-0B6FDA332294}" srcOrd="0" destOrd="0" presId="urn:microsoft.com/office/officeart/2005/8/layout/process2"/>
    <dgm:cxn modelId="{D5EEC018-3E45-4A4D-A1D5-043D1E28C12A}" type="presOf" srcId="{0DCC4D08-3C82-4C94-AF9F-29755EAC5B65}" destId="{A46D1E5A-5BDB-49C1-94F8-CAFED446D4DE}" srcOrd="1" destOrd="0" presId="urn:microsoft.com/office/officeart/2005/8/layout/process2"/>
    <dgm:cxn modelId="{B8735829-1AFB-409E-9487-A5FCF9565E23}" srcId="{3A3370AC-4A53-491E-9833-D6A3144C22F9}" destId="{9DC639CB-E5BA-45ED-A131-9157F2C8C283}" srcOrd="2" destOrd="0" parTransId="{8F0701BE-A021-4118-8120-5A1F9E682320}" sibTransId="{F3F02E6C-8F43-4571-909A-E9EBABB8AD78}"/>
    <dgm:cxn modelId="{2F07DD2F-E4DE-4C16-85F6-7D7290FE6C46}" type="presOf" srcId="{ACD9C2A7-07CB-40E7-9AE0-8CBCBAA1803D}" destId="{BDC3CC3B-D1B3-4F7A-8332-90CD0539E462}" srcOrd="0" destOrd="0" presId="urn:microsoft.com/office/officeart/2005/8/layout/process2"/>
    <dgm:cxn modelId="{61C63633-56D8-4F5F-8D58-958380132DF7}" type="presOf" srcId="{F5F6C140-DB2A-4277-8B1F-24CDB151904E}" destId="{0DB88BB0-84E2-47F1-B9E1-0268ADDD0599}" srcOrd="0" destOrd="0" presId="urn:microsoft.com/office/officeart/2005/8/layout/process2"/>
    <dgm:cxn modelId="{91026834-03C1-48F3-9124-5EF862A6849D}" srcId="{3A3370AC-4A53-491E-9833-D6A3144C22F9}" destId="{5A124456-FC4F-4C9E-B3EC-22594983993B}" srcOrd="4" destOrd="0" parTransId="{93E61EE1-BBCD-4F1B-B1F1-B38C9D3CA12E}" sibTransId="{4EB32830-C40D-4820-BB7D-51E3BFAD3F66}"/>
    <dgm:cxn modelId="{AF69563C-CFB0-4733-BD54-35775DC74B45}" type="presOf" srcId="{664DC1BF-A0DF-457B-AD0B-B1A4A9A42793}" destId="{E4BAD4C9-83C2-4748-9D97-477EE9AC2575}" srcOrd="0" destOrd="0" presId="urn:microsoft.com/office/officeart/2005/8/layout/process2"/>
    <dgm:cxn modelId="{144EC280-2515-453B-8D2B-49C7D84E8247}" type="presOf" srcId="{7377CC66-4E1E-40DB-AC94-AC0502D4F35C}" destId="{A3FF58A9-9FB2-4C26-9588-7F120AFAE18D}" srcOrd="0" destOrd="0" presId="urn:microsoft.com/office/officeart/2005/8/layout/process2"/>
    <dgm:cxn modelId="{372CAC82-AFF5-4479-BC2C-B2BCAF3353BB}" srcId="{3A3370AC-4A53-491E-9833-D6A3144C22F9}" destId="{664DC1BF-A0DF-457B-AD0B-B1A4A9A42793}" srcOrd="3" destOrd="0" parTransId="{C12E711E-2731-441A-A804-79C7AC32B81E}" sibTransId="{ACD9C2A7-07CB-40E7-9AE0-8CBCBAA1803D}"/>
    <dgm:cxn modelId="{72A1E299-7D0E-45D8-BF42-37B1F226D199}" type="presOf" srcId="{0CAF7C83-4794-4734-877D-5D78F8F48946}" destId="{2D3BDE3D-D099-46AA-8CF4-BB1B562FF6C3}" srcOrd="0" destOrd="0" presId="urn:microsoft.com/office/officeart/2005/8/layout/process2"/>
    <dgm:cxn modelId="{C697769E-7311-40E1-BC30-FDED097FCEC2}" type="presOf" srcId="{3A3370AC-4A53-491E-9833-D6A3144C22F9}" destId="{7791DA5C-B7DF-4619-817A-4B3A0F957878}" srcOrd="0" destOrd="0" presId="urn:microsoft.com/office/officeart/2005/8/layout/process2"/>
    <dgm:cxn modelId="{244B8DAD-5FB9-49E9-B7C8-73FC9A0B94D5}" type="presOf" srcId="{F3F02E6C-8F43-4571-909A-E9EBABB8AD78}" destId="{1E2686E3-4D6F-4B7F-BAAF-6E06159AA007}" srcOrd="0" destOrd="0" presId="urn:microsoft.com/office/officeart/2005/8/layout/process2"/>
    <dgm:cxn modelId="{F5D912C6-D88C-448C-99F8-BA42A5EC7F14}" type="presOf" srcId="{F3F02E6C-8F43-4571-909A-E9EBABB8AD78}" destId="{DF614A90-EA36-43BF-804B-03B2389F2055}" srcOrd="1" destOrd="0" presId="urn:microsoft.com/office/officeart/2005/8/layout/process2"/>
    <dgm:cxn modelId="{520185E1-E873-4364-863E-E8E3DFE25DD8}" type="presOf" srcId="{0DCC4D08-3C82-4C94-AF9F-29755EAC5B65}" destId="{8485A331-6A58-4E5B-BA1E-F844E05EE1B2}" srcOrd="0" destOrd="0" presId="urn:microsoft.com/office/officeart/2005/8/layout/process2"/>
    <dgm:cxn modelId="{778A09FF-128D-4D73-8A9A-84481E1C266C}" srcId="{3A3370AC-4A53-491E-9833-D6A3144C22F9}" destId="{0CAF7C83-4794-4734-877D-5D78F8F48946}" srcOrd="0" destOrd="0" parTransId="{32C7D00A-269D-4550-803D-FB6CCB90C625}" sibTransId="{0DCC4D08-3C82-4C94-AF9F-29755EAC5B65}"/>
    <dgm:cxn modelId="{1E256427-667A-4928-9737-38C4A5566662}" type="presParOf" srcId="{7791DA5C-B7DF-4619-817A-4B3A0F957878}" destId="{2D3BDE3D-D099-46AA-8CF4-BB1B562FF6C3}" srcOrd="0" destOrd="0" presId="urn:microsoft.com/office/officeart/2005/8/layout/process2"/>
    <dgm:cxn modelId="{956A13E1-CECC-4DDE-955F-5D1E30BE12BA}" type="presParOf" srcId="{7791DA5C-B7DF-4619-817A-4B3A0F957878}" destId="{8485A331-6A58-4E5B-BA1E-F844E05EE1B2}" srcOrd="1" destOrd="0" presId="urn:microsoft.com/office/officeart/2005/8/layout/process2"/>
    <dgm:cxn modelId="{A748B261-5B49-46D9-B83C-08A67B5C30F8}" type="presParOf" srcId="{8485A331-6A58-4E5B-BA1E-F844E05EE1B2}" destId="{A46D1E5A-5BDB-49C1-94F8-CAFED446D4DE}" srcOrd="0" destOrd="0" presId="urn:microsoft.com/office/officeart/2005/8/layout/process2"/>
    <dgm:cxn modelId="{2EABBFE4-F644-4DE4-84F6-116513C18726}" type="presParOf" srcId="{7791DA5C-B7DF-4619-817A-4B3A0F957878}" destId="{A3FF58A9-9FB2-4C26-9588-7F120AFAE18D}" srcOrd="2" destOrd="0" presId="urn:microsoft.com/office/officeart/2005/8/layout/process2"/>
    <dgm:cxn modelId="{26955DC5-D077-47DB-8D83-25DCBE83A568}" type="presParOf" srcId="{7791DA5C-B7DF-4619-817A-4B3A0F957878}" destId="{0DB88BB0-84E2-47F1-B9E1-0268ADDD0599}" srcOrd="3" destOrd="0" presId="urn:microsoft.com/office/officeart/2005/8/layout/process2"/>
    <dgm:cxn modelId="{8B94F40F-F60C-41DE-A050-BC585B38F841}" type="presParOf" srcId="{0DB88BB0-84E2-47F1-B9E1-0268ADDD0599}" destId="{CA8AB852-163E-495B-AEF8-F2261E7DF1D1}" srcOrd="0" destOrd="0" presId="urn:microsoft.com/office/officeart/2005/8/layout/process2"/>
    <dgm:cxn modelId="{1630C950-EE44-4FD4-9933-1186A5620570}" type="presParOf" srcId="{7791DA5C-B7DF-4619-817A-4B3A0F957878}" destId="{809F51C0-4D86-4E41-8603-3EC2A8436A2B}" srcOrd="4" destOrd="0" presId="urn:microsoft.com/office/officeart/2005/8/layout/process2"/>
    <dgm:cxn modelId="{64CE372B-03CC-44BD-BDDC-1435255EB01E}" type="presParOf" srcId="{7791DA5C-B7DF-4619-817A-4B3A0F957878}" destId="{1E2686E3-4D6F-4B7F-BAAF-6E06159AA007}" srcOrd="5" destOrd="0" presId="urn:microsoft.com/office/officeart/2005/8/layout/process2"/>
    <dgm:cxn modelId="{AC0E1D4C-73B0-420D-9D0A-230FBDCEA76C}" type="presParOf" srcId="{1E2686E3-4D6F-4B7F-BAAF-6E06159AA007}" destId="{DF614A90-EA36-43BF-804B-03B2389F2055}" srcOrd="0" destOrd="0" presId="urn:microsoft.com/office/officeart/2005/8/layout/process2"/>
    <dgm:cxn modelId="{1B272DBA-7270-4C36-AD68-906A377C1932}" type="presParOf" srcId="{7791DA5C-B7DF-4619-817A-4B3A0F957878}" destId="{E4BAD4C9-83C2-4748-9D97-477EE9AC2575}" srcOrd="6" destOrd="0" presId="urn:microsoft.com/office/officeart/2005/8/layout/process2"/>
    <dgm:cxn modelId="{00D946B6-9C60-4B1F-983A-4F30D4BFB53D}" type="presParOf" srcId="{7791DA5C-B7DF-4619-817A-4B3A0F957878}" destId="{BDC3CC3B-D1B3-4F7A-8332-90CD0539E462}" srcOrd="7" destOrd="0" presId="urn:microsoft.com/office/officeart/2005/8/layout/process2"/>
    <dgm:cxn modelId="{06913325-B9D2-4B22-820B-A7B80E1D8091}" type="presParOf" srcId="{BDC3CC3B-D1B3-4F7A-8332-90CD0539E462}" destId="{ABA879DB-85D5-446A-B5FA-DC47BC2D5237}" srcOrd="0" destOrd="0" presId="urn:microsoft.com/office/officeart/2005/8/layout/process2"/>
    <dgm:cxn modelId="{83843DCC-BA29-425C-9057-B6C1CA0D1A2E}" type="presParOf" srcId="{7791DA5C-B7DF-4619-817A-4B3A0F957878}" destId="{5506101F-DCA2-42B3-ACA2-0B6FDA33229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0EAB9-48BF-43EF-AA8F-59845031BAF4}">
      <dsp:nvSpPr>
        <dsp:cNvPr id="0" name=""/>
        <dsp:cNvSpPr/>
      </dsp:nvSpPr>
      <dsp:spPr>
        <a:xfrm>
          <a:off x="3468" y="0"/>
          <a:ext cx="3604021" cy="39157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987CD-FABA-4C22-BBA2-3694DC8DE6D6}">
      <dsp:nvSpPr>
        <dsp:cNvPr id="0" name=""/>
        <dsp:cNvSpPr/>
      </dsp:nvSpPr>
      <dsp:spPr>
        <a:xfrm>
          <a:off x="375248" y="68348"/>
          <a:ext cx="3043396" cy="3915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Missing Data</a:t>
          </a:r>
        </a:p>
      </dsp:txBody>
      <dsp:txXfrm>
        <a:off x="386717" y="79817"/>
        <a:ext cx="3020458" cy="368634"/>
      </dsp:txXfrm>
    </dsp:sp>
    <dsp:sp modelId="{75E39285-BFC1-49D3-8487-0081398740E2}">
      <dsp:nvSpPr>
        <dsp:cNvPr id="0" name=""/>
        <dsp:cNvSpPr/>
      </dsp:nvSpPr>
      <dsp:spPr>
        <a:xfrm>
          <a:off x="4120062" y="0"/>
          <a:ext cx="3604021" cy="39157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1720-247D-4C09-9916-5426B76E17E0}">
      <dsp:nvSpPr>
        <dsp:cNvPr id="0" name=""/>
        <dsp:cNvSpPr/>
      </dsp:nvSpPr>
      <dsp:spPr>
        <a:xfrm>
          <a:off x="5084603" y="97892"/>
          <a:ext cx="3043396" cy="3915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Action</a:t>
          </a:r>
        </a:p>
      </dsp:txBody>
      <dsp:txXfrm>
        <a:off x="5096072" y="109361"/>
        <a:ext cx="3020458" cy="368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86C8F-047E-4CCD-B97D-F2926F53F0C5}">
      <dsp:nvSpPr>
        <dsp:cNvPr id="0" name=""/>
        <dsp:cNvSpPr/>
      </dsp:nvSpPr>
      <dsp:spPr>
        <a:xfrm>
          <a:off x="40922" y="0"/>
          <a:ext cx="2088557" cy="8734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solidFill>
                <a:schemeClr val="tx1"/>
              </a:solidFill>
            </a:rPr>
            <a:t>Create Edges Table with Stand ID and Lat Long	</a:t>
          </a:r>
        </a:p>
      </dsp:txBody>
      <dsp:txXfrm>
        <a:off x="66505" y="25583"/>
        <a:ext cx="2037391" cy="822295"/>
      </dsp:txXfrm>
    </dsp:sp>
    <dsp:sp modelId="{86D6B23A-A0BE-442A-9A31-AD12D9AB8E56}">
      <dsp:nvSpPr>
        <dsp:cNvPr id="0" name=""/>
        <dsp:cNvSpPr/>
      </dsp:nvSpPr>
      <dsp:spPr>
        <a:xfrm>
          <a:off x="2338335" y="177749"/>
          <a:ext cx="442774" cy="517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b="1" kern="1200">
            <a:solidFill>
              <a:schemeClr val="tx1"/>
            </a:solidFill>
          </a:endParaRPr>
        </a:p>
      </dsp:txBody>
      <dsp:txXfrm>
        <a:off x="2338335" y="281341"/>
        <a:ext cx="309942" cy="310778"/>
      </dsp:txXfrm>
    </dsp:sp>
    <dsp:sp modelId="{AE648FEA-5732-45EF-8938-F4EA2A247876}">
      <dsp:nvSpPr>
        <dsp:cNvPr id="0" name=""/>
        <dsp:cNvSpPr/>
      </dsp:nvSpPr>
      <dsp:spPr>
        <a:xfrm>
          <a:off x="2964902" y="0"/>
          <a:ext cx="2088557" cy="8734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solidFill>
                <a:schemeClr val="tx1"/>
              </a:solidFill>
            </a:rPr>
            <a:t>Create Vertices Table having Source as stand ID and </a:t>
          </a:r>
          <a:r>
            <a:rPr lang="en-IN" sz="1000" b="1" kern="1200" dirty="0" err="1">
              <a:solidFill>
                <a:schemeClr val="tx1"/>
              </a:solidFill>
            </a:rPr>
            <a:t>dest</a:t>
          </a:r>
          <a:r>
            <a:rPr lang="en-IN" sz="1000" b="1" kern="1200" dirty="0">
              <a:solidFill>
                <a:schemeClr val="tx1"/>
              </a:solidFill>
            </a:rPr>
            <a:t> as other stand IDs and Distance between them – all combinations</a:t>
          </a:r>
        </a:p>
      </dsp:txBody>
      <dsp:txXfrm>
        <a:off x="2990485" y="25583"/>
        <a:ext cx="2037391" cy="822295"/>
      </dsp:txXfrm>
    </dsp:sp>
    <dsp:sp modelId="{762ADEF8-2F4B-45FE-9170-7E2DDAE8B791}">
      <dsp:nvSpPr>
        <dsp:cNvPr id="0" name=""/>
        <dsp:cNvSpPr/>
      </dsp:nvSpPr>
      <dsp:spPr>
        <a:xfrm>
          <a:off x="5255578" y="177749"/>
          <a:ext cx="428492" cy="517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b="1" kern="1200">
            <a:solidFill>
              <a:schemeClr val="tx1"/>
            </a:solidFill>
          </a:endParaRPr>
        </a:p>
      </dsp:txBody>
      <dsp:txXfrm>
        <a:off x="5255578" y="281341"/>
        <a:ext cx="299944" cy="310778"/>
      </dsp:txXfrm>
    </dsp:sp>
    <dsp:sp modelId="{4E19C1FF-D249-4E6F-8737-7EFCCFEC84C0}">
      <dsp:nvSpPr>
        <dsp:cNvPr id="0" name=""/>
        <dsp:cNvSpPr/>
      </dsp:nvSpPr>
      <dsp:spPr>
        <a:xfrm>
          <a:off x="5861935" y="0"/>
          <a:ext cx="2088557" cy="8734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Create Graph Frame</a:t>
          </a:r>
        </a:p>
      </dsp:txBody>
      <dsp:txXfrm>
        <a:off x="5887518" y="25583"/>
        <a:ext cx="2037391" cy="8222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BDE3D-D099-46AA-8CF4-BB1B562FF6C3}">
      <dsp:nvSpPr>
        <dsp:cNvPr id="0" name=""/>
        <dsp:cNvSpPr/>
      </dsp:nvSpPr>
      <dsp:spPr>
        <a:xfrm>
          <a:off x="121913" y="4702"/>
          <a:ext cx="4124973" cy="624231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kern="1200" dirty="0">
              <a:solidFill>
                <a:schemeClr val="tx1"/>
              </a:solidFill>
            </a:rPr>
            <a:t>All rides from 10-11 AM on working Day</a:t>
          </a:r>
        </a:p>
      </dsp:txBody>
      <dsp:txXfrm>
        <a:off x="140196" y="22985"/>
        <a:ext cx="4088407" cy="587665"/>
      </dsp:txXfrm>
    </dsp:sp>
    <dsp:sp modelId="{8485A331-6A58-4E5B-BA1E-F844E05EE1B2}">
      <dsp:nvSpPr>
        <dsp:cNvPr id="0" name=""/>
        <dsp:cNvSpPr/>
      </dsp:nvSpPr>
      <dsp:spPr>
        <a:xfrm rot="5400000">
          <a:off x="2067356" y="644539"/>
          <a:ext cx="234086" cy="280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2100128" y="667948"/>
        <a:ext cx="168542" cy="163860"/>
      </dsp:txXfrm>
    </dsp:sp>
    <dsp:sp modelId="{A3FF58A9-9FB2-4C26-9588-7F120AFAE18D}">
      <dsp:nvSpPr>
        <dsp:cNvPr id="0" name=""/>
        <dsp:cNvSpPr/>
      </dsp:nvSpPr>
      <dsp:spPr>
        <a:xfrm>
          <a:off x="121913" y="941049"/>
          <a:ext cx="4124973" cy="624231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kern="1200" dirty="0">
              <a:solidFill>
                <a:schemeClr val="tx1"/>
              </a:solidFill>
            </a:rPr>
            <a:t>For each ride, calculate distance between 15 seconds position</a:t>
          </a:r>
        </a:p>
      </dsp:txBody>
      <dsp:txXfrm>
        <a:off x="140196" y="959332"/>
        <a:ext cx="4088407" cy="587665"/>
      </dsp:txXfrm>
    </dsp:sp>
    <dsp:sp modelId="{0DB88BB0-84E2-47F1-B9E1-0268ADDD0599}">
      <dsp:nvSpPr>
        <dsp:cNvPr id="0" name=""/>
        <dsp:cNvSpPr/>
      </dsp:nvSpPr>
      <dsp:spPr>
        <a:xfrm rot="5400000">
          <a:off x="2067356" y="1580887"/>
          <a:ext cx="234086" cy="280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2100128" y="1604296"/>
        <a:ext cx="168542" cy="163860"/>
      </dsp:txXfrm>
    </dsp:sp>
    <dsp:sp modelId="{809F51C0-4D86-4E41-8603-3EC2A8436A2B}">
      <dsp:nvSpPr>
        <dsp:cNvPr id="0" name=""/>
        <dsp:cNvSpPr/>
      </dsp:nvSpPr>
      <dsp:spPr>
        <a:xfrm>
          <a:off x="121913" y="1877397"/>
          <a:ext cx="4124973" cy="624231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Distance &lt;40m then Red, between 40-125m Amber else Green</a:t>
          </a:r>
        </a:p>
      </dsp:txBody>
      <dsp:txXfrm>
        <a:off x="140196" y="1895680"/>
        <a:ext cx="4088407" cy="587665"/>
      </dsp:txXfrm>
    </dsp:sp>
    <dsp:sp modelId="{1E2686E3-4D6F-4B7F-BAAF-6E06159AA007}">
      <dsp:nvSpPr>
        <dsp:cNvPr id="0" name=""/>
        <dsp:cNvSpPr/>
      </dsp:nvSpPr>
      <dsp:spPr>
        <a:xfrm rot="5400000">
          <a:off x="2067356" y="2517234"/>
          <a:ext cx="234086" cy="280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2100128" y="2540643"/>
        <a:ext cx="168542" cy="163860"/>
      </dsp:txXfrm>
    </dsp:sp>
    <dsp:sp modelId="{E4BAD4C9-83C2-4748-9D97-477EE9AC2575}">
      <dsp:nvSpPr>
        <dsp:cNvPr id="0" name=""/>
        <dsp:cNvSpPr/>
      </dsp:nvSpPr>
      <dsp:spPr>
        <a:xfrm>
          <a:off x="121913" y="2813744"/>
          <a:ext cx="4124973" cy="624231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Filter routes having mote than 50% Red coordinates</a:t>
          </a:r>
        </a:p>
      </dsp:txBody>
      <dsp:txXfrm>
        <a:off x="140196" y="2832027"/>
        <a:ext cx="4088407" cy="587665"/>
      </dsp:txXfrm>
    </dsp:sp>
    <dsp:sp modelId="{BDC3CC3B-D1B3-4F7A-8332-90CD0539E462}">
      <dsp:nvSpPr>
        <dsp:cNvPr id="0" name=""/>
        <dsp:cNvSpPr/>
      </dsp:nvSpPr>
      <dsp:spPr>
        <a:xfrm rot="5400000">
          <a:off x="2067356" y="3453582"/>
          <a:ext cx="234086" cy="280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2100128" y="3476991"/>
        <a:ext cx="168542" cy="163860"/>
      </dsp:txXfrm>
    </dsp:sp>
    <dsp:sp modelId="{5506101F-DCA2-42B3-ACA2-0B6FDA332294}">
      <dsp:nvSpPr>
        <dsp:cNvPr id="0" name=""/>
        <dsp:cNvSpPr/>
      </dsp:nvSpPr>
      <dsp:spPr>
        <a:xfrm>
          <a:off x="121913" y="3750092"/>
          <a:ext cx="4124973" cy="624231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Cluster the Red coordinates and find the cluster with max Congestion points</a:t>
          </a:r>
        </a:p>
      </dsp:txBody>
      <dsp:txXfrm>
        <a:off x="140196" y="3768375"/>
        <a:ext cx="4088407" cy="587665"/>
      </dsp:txXfrm>
    </dsp:sp>
    <dsp:sp modelId="{11B09D4E-DC13-4A39-8A4D-87B0A97AEA5E}">
      <dsp:nvSpPr>
        <dsp:cNvPr id="0" name=""/>
        <dsp:cNvSpPr/>
      </dsp:nvSpPr>
      <dsp:spPr>
        <a:xfrm rot="5400000">
          <a:off x="2067356" y="4389930"/>
          <a:ext cx="234086" cy="280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2100128" y="4413339"/>
        <a:ext cx="168542" cy="163860"/>
      </dsp:txXfrm>
    </dsp:sp>
    <dsp:sp modelId="{0F550F0E-06BA-4DF8-A830-1859A748C57F}">
      <dsp:nvSpPr>
        <dsp:cNvPr id="0" name=""/>
        <dsp:cNvSpPr/>
      </dsp:nvSpPr>
      <dsp:spPr>
        <a:xfrm>
          <a:off x="121913" y="4686440"/>
          <a:ext cx="4124973" cy="624231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Top 100 Routes falling passing with these major clusters</a:t>
          </a:r>
        </a:p>
      </dsp:txBody>
      <dsp:txXfrm>
        <a:off x="140196" y="4704723"/>
        <a:ext cx="4088407" cy="5876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A0917-9D78-4466-AE3A-47DEFC522A5B}">
      <dsp:nvSpPr>
        <dsp:cNvPr id="0" name=""/>
        <dsp:cNvSpPr/>
      </dsp:nvSpPr>
      <dsp:spPr>
        <a:xfrm>
          <a:off x="508068" y="434965"/>
          <a:ext cx="1448257" cy="50296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E0DDE-9B57-40F3-AC9E-FED6D7CD5909}">
      <dsp:nvSpPr>
        <dsp:cNvPr id="0" name=""/>
        <dsp:cNvSpPr/>
      </dsp:nvSpPr>
      <dsp:spPr>
        <a:xfrm>
          <a:off x="982345" y="1940749"/>
          <a:ext cx="280670" cy="17962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405DD-2FA7-4EBB-8827-B0690D80A219}">
      <dsp:nvSpPr>
        <dsp:cNvPr id="0" name=""/>
        <dsp:cNvSpPr/>
      </dsp:nvSpPr>
      <dsp:spPr>
        <a:xfrm>
          <a:off x="170454" y="2105797"/>
          <a:ext cx="1904451" cy="294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Y =   Total Trip from Stand</a:t>
          </a:r>
        </a:p>
      </dsp:txBody>
      <dsp:txXfrm>
        <a:off x="170454" y="2105797"/>
        <a:ext cx="1904451" cy="294157"/>
      </dsp:txXfrm>
    </dsp:sp>
    <dsp:sp modelId="{6355593C-8D98-4755-BFEB-160AE7F5AEB0}">
      <dsp:nvSpPr>
        <dsp:cNvPr id="0" name=""/>
        <dsp:cNvSpPr/>
      </dsp:nvSpPr>
      <dsp:spPr>
        <a:xfrm>
          <a:off x="670239" y="608820"/>
          <a:ext cx="505206" cy="905086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solidFill>
                <a:schemeClr val="tx1"/>
              </a:solidFill>
            </a:rPr>
            <a:t>Day Type – A, B or C</a:t>
          </a:r>
        </a:p>
      </dsp:txBody>
      <dsp:txXfrm>
        <a:off x="744225" y="741367"/>
        <a:ext cx="357234" cy="639992"/>
      </dsp:txXfrm>
    </dsp:sp>
    <dsp:sp modelId="{0895C922-F2BC-49A4-822F-D2DD3A13B7BA}">
      <dsp:nvSpPr>
        <dsp:cNvPr id="0" name=""/>
        <dsp:cNvSpPr/>
      </dsp:nvSpPr>
      <dsp:spPr>
        <a:xfrm>
          <a:off x="1184425" y="600286"/>
          <a:ext cx="505206" cy="905086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solidFill>
                <a:schemeClr val="tx1"/>
              </a:solidFill>
            </a:rPr>
            <a:t>Taxi stand ID - Factor</a:t>
          </a:r>
        </a:p>
      </dsp:txBody>
      <dsp:txXfrm>
        <a:off x="1258411" y="732833"/>
        <a:ext cx="357234" cy="639992"/>
      </dsp:txXfrm>
    </dsp:sp>
    <dsp:sp modelId="{FD717D0F-CA70-4320-8116-867128EB73E6}">
      <dsp:nvSpPr>
        <dsp:cNvPr id="0" name=""/>
        <dsp:cNvSpPr/>
      </dsp:nvSpPr>
      <dsp:spPr>
        <a:xfrm>
          <a:off x="117953" y="246889"/>
          <a:ext cx="2117244" cy="1638821"/>
        </a:xfrm>
        <a:prstGeom prst="funnel">
          <a:avLst/>
        </a:prstGeom>
        <a:solidFill>
          <a:schemeClr val="bg1">
            <a:lumMod val="95000"/>
            <a:alpha val="40000"/>
          </a:schemeClr>
        </a:solidFill>
        <a:ln w="6350" cap="flat" cmpd="sng" algn="ctr">
          <a:solidFill>
            <a:schemeClr val="bg2">
              <a:lumMod val="1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BDE3D-D099-46AA-8CF4-BB1B562FF6C3}">
      <dsp:nvSpPr>
        <dsp:cNvPr id="0" name=""/>
        <dsp:cNvSpPr/>
      </dsp:nvSpPr>
      <dsp:spPr>
        <a:xfrm>
          <a:off x="0" y="0"/>
          <a:ext cx="3725282" cy="4772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kern="1200"/>
            <a:t>All rides from 10-11 AM on working Day</a:t>
          </a:r>
          <a:endParaRPr lang="en-IN" sz="1600" b="1" kern="1200" dirty="0"/>
        </a:p>
      </dsp:txBody>
      <dsp:txXfrm>
        <a:off x="13980" y="13980"/>
        <a:ext cx="3697322" cy="449336"/>
      </dsp:txXfrm>
    </dsp:sp>
    <dsp:sp modelId="{8485A331-6A58-4E5B-BA1E-F844E05EE1B2}">
      <dsp:nvSpPr>
        <dsp:cNvPr id="0" name=""/>
        <dsp:cNvSpPr/>
      </dsp:nvSpPr>
      <dsp:spPr>
        <a:xfrm rot="5400000">
          <a:off x="1733520" y="450932"/>
          <a:ext cx="258240" cy="3970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1743526" y="520336"/>
        <a:ext cx="238228" cy="180768"/>
      </dsp:txXfrm>
    </dsp:sp>
    <dsp:sp modelId="{A3FF58A9-9FB2-4C26-9588-7F120AFAE18D}">
      <dsp:nvSpPr>
        <dsp:cNvPr id="0" name=""/>
        <dsp:cNvSpPr/>
      </dsp:nvSpPr>
      <dsp:spPr>
        <a:xfrm>
          <a:off x="0" y="821616"/>
          <a:ext cx="3725282" cy="423209"/>
        </a:xfrm>
        <a:prstGeom prst="roundRect">
          <a:avLst>
            <a:gd name="adj" fmla="val 10000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kern="1200"/>
            <a:t>For each ride, extract each lat/lon points</a:t>
          </a:r>
          <a:endParaRPr lang="en-IN" sz="1600" b="1" kern="1200" dirty="0"/>
        </a:p>
      </dsp:txBody>
      <dsp:txXfrm>
        <a:off x="12395" y="834011"/>
        <a:ext cx="3700492" cy="398419"/>
      </dsp:txXfrm>
    </dsp:sp>
    <dsp:sp modelId="{0DB88BB0-84E2-47F1-B9E1-0268ADDD0599}">
      <dsp:nvSpPr>
        <dsp:cNvPr id="0" name=""/>
        <dsp:cNvSpPr/>
      </dsp:nvSpPr>
      <dsp:spPr>
        <a:xfrm rot="5400000">
          <a:off x="1680667" y="1288934"/>
          <a:ext cx="363947" cy="3970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1743526" y="1305485"/>
        <a:ext cx="238228" cy="254763"/>
      </dsp:txXfrm>
    </dsp:sp>
    <dsp:sp modelId="{809F51C0-4D86-4E41-8603-3EC2A8436A2B}">
      <dsp:nvSpPr>
        <dsp:cNvPr id="0" name=""/>
        <dsp:cNvSpPr/>
      </dsp:nvSpPr>
      <dsp:spPr>
        <a:xfrm>
          <a:off x="0" y="1730090"/>
          <a:ext cx="3725282" cy="391789"/>
        </a:xfrm>
        <a:prstGeom prst="roundRect">
          <a:avLst>
            <a:gd name="adj" fmla="val 1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Deploy GMM on each set of lat/lon point</a:t>
          </a:r>
          <a:endParaRPr lang="en-IN" sz="1600" b="1" kern="1200" dirty="0"/>
        </a:p>
      </dsp:txBody>
      <dsp:txXfrm>
        <a:off x="11475" y="1741565"/>
        <a:ext cx="3702332" cy="368839"/>
      </dsp:txXfrm>
    </dsp:sp>
    <dsp:sp modelId="{1E2686E3-4D6F-4B7F-BAAF-6E06159AA007}">
      <dsp:nvSpPr>
        <dsp:cNvPr id="0" name=""/>
        <dsp:cNvSpPr/>
      </dsp:nvSpPr>
      <dsp:spPr>
        <a:xfrm rot="5400000">
          <a:off x="1676532" y="2171500"/>
          <a:ext cx="372216" cy="3970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1743526" y="2183917"/>
        <a:ext cx="238228" cy="260551"/>
      </dsp:txXfrm>
    </dsp:sp>
    <dsp:sp modelId="{E4BAD4C9-83C2-4748-9D97-477EE9AC2575}">
      <dsp:nvSpPr>
        <dsp:cNvPr id="0" name=""/>
        <dsp:cNvSpPr/>
      </dsp:nvSpPr>
      <dsp:spPr>
        <a:xfrm>
          <a:off x="0" y="2618168"/>
          <a:ext cx="3725282" cy="527598"/>
        </a:xfrm>
        <a:prstGeom prst="roundRect">
          <a:avLst>
            <a:gd name="adj" fmla="val 10000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Identify Prior Probabilities of each cluster in each set</a:t>
          </a:r>
          <a:endParaRPr lang="en-IN" sz="1600" b="1" kern="1200" dirty="0"/>
        </a:p>
      </dsp:txBody>
      <dsp:txXfrm>
        <a:off x="15453" y="2633621"/>
        <a:ext cx="3694376" cy="496692"/>
      </dsp:txXfrm>
    </dsp:sp>
    <dsp:sp modelId="{BDC3CC3B-D1B3-4F7A-8332-90CD0539E462}">
      <dsp:nvSpPr>
        <dsp:cNvPr id="0" name=""/>
        <dsp:cNvSpPr/>
      </dsp:nvSpPr>
      <dsp:spPr>
        <a:xfrm rot="5400000">
          <a:off x="1697204" y="3167825"/>
          <a:ext cx="330873" cy="3970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1743527" y="3200912"/>
        <a:ext cx="238228" cy="231611"/>
      </dsp:txXfrm>
    </dsp:sp>
    <dsp:sp modelId="{5506101F-DCA2-42B3-ACA2-0B6FDA332294}">
      <dsp:nvSpPr>
        <dsp:cNvPr id="0" name=""/>
        <dsp:cNvSpPr/>
      </dsp:nvSpPr>
      <dsp:spPr>
        <a:xfrm>
          <a:off x="0" y="3586932"/>
          <a:ext cx="3725282" cy="882330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Compute Transition Probabilities from each set to next set i.e. after 15 seconds, which cluster trip is moving!!</a:t>
          </a:r>
          <a:endParaRPr lang="en-IN" sz="1600" b="1" kern="1200" dirty="0"/>
        </a:p>
      </dsp:txBody>
      <dsp:txXfrm>
        <a:off x="25843" y="3612775"/>
        <a:ext cx="3673596" cy="830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EA8EE-1FDC-45D4-8E9E-81739AA9EDE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089E6-01F8-487D-85D1-A57BA6893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089E6-01F8-487D-85D1-A57BA6893E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08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9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48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5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2709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0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5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4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9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8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2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9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CA89D-513C-45CB-AEB4-6C5C4B442A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F0F71-ED4D-4F22-ADCE-4F2FBA22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8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0.png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90000">
              <a:schemeClr val="accent1">
                <a:lumMod val="20000"/>
                <a:lumOff val="80000"/>
              </a:schemeClr>
            </a:gs>
            <a:gs pos="43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8476B5-B65B-42ED-A45C-96A66E89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" y="18097"/>
            <a:ext cx="7754926" cy="53971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11F2B-03FE-460E-B9A9-57E38D04C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9163" y="2571750"/>
            <a:ext cx="7353300" cy="1095375"/>
          </a:xfrm>
        </p:spPr>
        <p:txBody>
          <a:bodyPr>
            <a:normAutofit/>
          </a:bodyPr>
          <a:lstStyle/>
          <a:p>
            <a:pPr algn="l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Cab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2C192-C4D6-43CD-BF13-148CA5551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5266532"/>
            <a:ext cx="4857750" cy="148193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Author:</a:t>
            </a:r>
          </a:p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Prakash Singh Sijwali </a:t>
            </a:r>
          </a:p>
        </p:txBody>
      </p:sp>
    </p:spTree>
    <p:extLst>
      <p:ext uri="{BB962C8B-B14F-4D97-AF65-F5344CB8AC3E}">
        <p14:creationId xmlns:p14="http://schemas.microsoft.com/office/powerpoint/2010/main" val="148450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571" y="-45325"/>
            <a:ext cx="964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 Destination and trip Duration given start Point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EAE3C0-236A-47DD-8F41-0317513382D2}"/>
              </a:ext>
            </a:extLst>
          </p:cNvPr>
          <p:cNvSpPr/>
          <p:nvPr/>
        </p:nvSpPr>
        <p:spPr>
          <a:xfrm>
            <a:off x="2011680" y="660400"/>
            <a:ext cx="3190240" cy="73152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Start Lat-Long Point of all Trips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4E6175-50C3-4D9A-8389-81B2E61C5A7E}"/>
              </a:ext>
            </a:extLst>
          </p:cNvPr>
          <p:cNvSpPr/>
          <p:nvPr/>
        </p:nvSpPr>
        <p:spPr>
          <a:xfrm>
            <a:off x="6695440" y="660400"/>
            <a:ext cx="3190240" cy="7315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End Lat - Long Point of all Trips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3C1288B-42F4-4D73-BD4B-A98DBFEAAED7}"/>
              </a:ext>
            </a:extLst>
          </p:cNvPr>
          <p:cNvSpPr/>
          <p:nvPr/>
        </p:nvSpPr>
        <p:spPr>
          <a:xfrm>
            <a:off x="3423920" y="1574800"/>
            <a:ext cx="599440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8214473-EEB9-45D7-A0B5-43C6D8572060}"/>
              </a:ext>
            </a:extLst>
          </p:cNvPr>
          <p:cNvSpPr/>
          <p:nvPr/>
        </p:nvSpPr>
        <p:spPr>
          <a:xfrm>
            <a:off x="8031480" y="1544320"/>
            <a:ext cx="518160" cy="741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5CE2C-5FDD-4DD1-8275-D8E6C142AB48}"/>
              </a:ext>
            </a:extLst>
          </p:cNvPr>
          <p:cNvSpPr txBox="1"/>
          <p:nvPr/>
        </p:nvSpPr>
        <p:spPr>
          <a:xfrm>
            <a:off x="2979564" y="224629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K-means Cluster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0DBBB-E6AB-4958-8E53-2696F8061859}"/>
              </a:ext>
            </a:extLst>
          </p:cNvPr>
          <p:cNvSpPr txBox="1"/>
          <p:nvPr/>
        </p:nvSpPr>
        <p:spPr>
          <a:xfrm>
            <a:off x="7543800" y="2322722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K-means Cluster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A15B6-050A-4A1E-82C8-8232648D1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3470006"/>
            <a:ext cx="2001664" cy="1180148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8AA7860-7618-4045-909A-8E80BD46AF5C}"/>
              </a:ext>
            </a:extLst>
          </p:cNvPr>
          <p:cNvSpPr/>
          <p:nvPr/>
        </p:nvSpPr>
        <p:spPr>
          <a:xfrm>
            <a:off x="487680" y="2692054"/>
            <a:ext cx="1656080" cy="60994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Customer Boarding Taxi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24AE2CB-0870-49E7-833F-925C262466BB}"/>
              </a:ext>
            </a:extLst>
          </p:cNvPr>
          <p:cNvSpPr/>
          <p:nvPr/>
        </p:nvSpPr>
        <p:spPr>
          <a:xfrm rot="16200000">
            <a:off x="2359574" y="2702386"/>
            <a:ext cx="462453" cy="58928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25787B-83DC-420F-9134-ED22A43EFA34}"/>
              </a:ext>
            </a:extLst>
          </p:cNvPr>
          <p:cNvSpPr/>
          <p:nvPr/>
        </p:nvSpPr>
        <p:spPr>
          <a:xfrm>
            <a:off x="3077469" y="2851555"/>
            <a:ext cx="1484371" cy="287885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accent1">
                <a:shade val="50000"/>
              </a:schemeClr>
            </a:solidFill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400" dirty="0">
                <a:solidFill>
                  <a:schemeClr val="tx1"/>
                </a:solidFill>
              </a:rPr>
              <a:t>    Geo Codes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08A055E8-F50B-448C-A6DA-FC8256D8DE9C}"/>
              </a:ext>
            </a:extLst>
          </p:cNvPr>
          <p:cNvSpPr/>
          <p:nvPr/>
        </p:nvSpPr>
        <p:spPr>
          <a:xfrm rot="11003208">
            <a:off x="4669707" y="2272345"/>
            <a:ext cx="907694" cy="87400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FFB646BD-5FF2-4998-B6CB-966430F2C322}"/>
              </a:ext>
            </a:extLst>
          </p:cNvPr>
          <p:cNvSpPr/>
          <p:nvPr/>
        </p:nvSpPr>
        <p:spPr>
          <a:xfrm rot="11601644" flipV="1">
            <a:off x="5485461" y="2940086"/>
            <a:ext cx="1037774" cy="16119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E1F4F-F214-415C-BE87-2F9B910D7CE6}"/>
              </a:ext>
            </a:extLst>
          </p:cNvPr>
          <p:cNvSpPr/>
          <p:nvPr/>
        </p:nvSpPr>
        <p:spPr>
          <a:xfrm>
            <a:off x="3077469" y="4009795"/>
            <a:ext cx="1860291" cy="369332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accent1">
                <a:shade val="50000"/>
              </a:schemeClr>
            </a:solidFill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400" dirty="0">
                <a:solidFill>
                  <a:schemeClr val="tx1"/>
                </a:solidFill>
              </a:rPr>
              <a:t>    Cluster number </a:t>
            </a:r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46BCAE41-BA1E-4659-914A-459A11A24FE8}"/>
              </a:ext>
            </a:extLst>
          </p:cNvPr>
          <p:cNvSpPr/>
          <p:nvPr/>
        </p:nvSpPr>
        <p:spPr>
          <a:xfrm rot="609259">
            <a:off x="3846956" y="5078791"/>
            <a:ext cx="5050334" cy="156692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FC7FEE-0141-4C1C-834E-9C9B4BF63311}"/>
              </a:ext>
            </a:extLst>
          </p:cNvPr>
          <p:cNvSpPr txBox="1"/>
          <p:nvPr/>
        </p:nvSpPr>
        <p:spPr>
          <a:xfrm>
            <a:off x="7070936" y="3523860"/>
            <a:ext cx="4038600" cy="17543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Extract: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cluster Number having highest probability, given start cluster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Cluster Mean as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Average Time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7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303040" y="-4926"/>
            <a:ext cx="9393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 next point in path, given previous points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ABDEFC-158E-4C2B-8CE7-B85592A73466}"/>
              </a:ext>
            </a:extLst>
          </p:cNvPr>
          <p:cNvSpPr/>
          <p:nvPr/>
        </p:nvSpPr>
        <p:spPr>
          <a:xfrm>
            <a:off x="180975" y="629305"/>
            <a:ext cx="2057400" cy="407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Used</a:t>
            </a:r>
          </a:p>
        </p:txBody>
      </p:sp>
      <p:sp>
        <p:nvSpPr>
          <p:cNvPr id="102" name="Rounded Rectangle 27">
            <a:extLst>
              <a:ext uri="{FF2B5EF4-FFF2-40B4-BE49-F238E27FC236}">
                <a16:creationId xmlns:a16="http://schemas.microsoft.com/office/drawing/2014/main" id="{4607EC81-D7CB-4C9C-8677-4FF4516319ED}"/>
              </a:ext>
            </a:extLst>
          </p:cNvPr>
          <p:cNvSpPr/>
          <p:nvPr/>
        </p:nvSpPr>
        <p:spPr>
          <a:xfrm>
            <a:off x="2238375" y="589748"/>
            <a:ext cx="8124825" cy="407948"/>
          </a:xfrm>
          <a:prstGeom prst="roundRect">
            <a:avLst/>
          </a:prstGeom>
          <a:solidFill>
            <a:schemeClr val="bg2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804"/>
            <a:r>
              <a:rPr lang="en-IN" b="1" dirty="0"/>
              <a:t>Gaussian Mixture Model (GMM) + Hidden Markov Model (HMM)</a:t>
            </a:r>
            <a:endParaRPr lang="en-US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98D45D-AC11-4B88-A5DF-DEBE65047880}"/>
              </a:ext>
            </a:extLst>
          </p:cNvPr>
          <p:cNvSpPr/>
          <p:nvPr/>
        </p:nvSpPr>
        <p:spPr>
          <a:xfrm>
            <a:off x="434899" y="1114425"/>
            <a:ext cx="3434574" cy="581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Step 1 - Initialization</a:t>
            </a:r>
          </a:p>
        </p:txBody>
      </p:sp>
      <p:graphicFrame>
        <p:nvGraphicFramePr>
          <p:cNvPr id="114" name="Diagram 113">
            <a:extLst>
              <a:ext uri="{FF2B5EF4-FFF2-40B4-BE49-F238E27FC236}">
                <a16:creationId xmlns:a16="http://schemas.microsoft.com/office/drawing/2014/main" id="{E7999F00-ACF4-484B-9E1B-1619CFB4C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161018"/>
              </p:ext>
            </p:extLst>
          </p:nvPr>
        </p:nvGraphicFramePr>
        <p:xfrm>
          <a:off x="222250" y="1862253"/>
          <a:ext cx="3725282" cy="44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A029E8-07A6-49FA-A834-FAE8E12F5BAE}"/>
              </a:ext>
            </a:extLst>
          </p:cNvPr>
          <p:cNvSpPr/>
          <p:nvPr/>
        </p:nvSpPr>
        <p:spPr>
          <a:xfrm>
            <a:off x="5981052" y="1674928"/>
            <a:ext cx="4690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[41.145948,-8.612595]   [41.145876,-8.612334]    [41.145903,-8.611731]</a:t>
            </a: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01A54F6-3EC5-4EB4-95C7-9809C10ACE06}"/>
              </a:ext>
            </a:extLst>
          </p:cNvPr>
          <p:cNvSpPr/>
          <p:nvPr/>
        </p:nvSpPr>
        <p:spPr>
          <a:xfrm>
            <a:off x="4493941" y="1629859"/>
            <a:ext cx="1382752" cy="40794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Observed Points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D57B562-B10D-4DE9-BA0A-7366F5FBC101}"/>
              </a:ext>
            </a:extLst>
          </p:cNvPr>
          <p:cNvSpPr/>
          <p:nvPr/>
        </p:nvSpPr>
        <p:spPr>
          <a:xfrm>
            <a:off x="10749776" y="1728903"/>
            <a:ext cx="379141" cy="166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85A71-9A78-47A5-80DF-00249C668B67}"/>
              </a:ext>
            </a:extLst>
          </p:cNvPr>
          <p:cNvSpPr txBox="1"/>
          <p:nvPr/>
        </p:nvSpPr>
        <p:spPr>
          <a:xfrm>
            <a:off x="11262732" y="1639695"/>
            <a:ext cx="49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??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B5B47D-39D8-4EB8-AAFD-3392339F5A33}"/>
              </a:ext>
            </a:extLst>
          </p:cNvPr>
          <p:cNvSpPr/>
          <p:nvPr/>
        </p:nvSpPr>
        <p:spPr>
          <a:xfrm>
            <a:off x="6350199" y="1371755"/>
            <a:ext cx="873329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State 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9E6C6F4-A240-43B8-8FF4-C00882B69105}"/>
              </a:ext>
            </a:extLst>
          </p:cNvPr>
          <p:cNvSpPr/>
          <p:nvPr/>
        </p:nvSpPr>
        <p:spPr>
          <a:xfrm>
            <a:off x="7800231" y="1379188"/>
            <a:ext cx="873329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State 2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3E3FB9C-AC6C-4DB4-AB58-2D3C20D91D1F}"/>
              </a:ext>
            </a:extLst>
          </p:cNvPr>
          <p:cNvSpPr/>
          <p:nvPr/>
        </p:nvSpPr>
        <p:spPr>
          <a:xfrm>
            <a:off x="9346167" y="1360448"/>
            <a:ext cx="873329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State 3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44FCE99-8880-44A4-A9EA-B0D39C65EDDD}"/>
              </a:ext>
            </a:extLst>
          </p:cNvPr>
          <p:cNvSpPr/>
          <p:nvPr/>
        </p:nvSpPr>
        <p:spPr>
          <a:xfrm>
            <a:off x="10916722" y="1371754"/>
            <a:ext cx="873329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State 4</a:t>
            </a:r>
          </a:p>
        </p:txBody>
      </p:sp>
      <p:sp>
        <p:nvSpPr>
          <p:cNvPr id="122" name="Arrow: Down 121">
            <a:extLst>
              <a:ext uri="{FF2B5EF4-FFF2-40B4-BE49-F238E27FC236}">
                <a16:creationId xmlns:a16="http://schemas.microsoft.com/office/drawing/2014/main" id="{94BC4B27-5B53-46E8-9921-824386F1E77A}"/>
              </a:ext>
            </a:extLst>
          </p:cNvPr>
          <p:cNvSpPr/>
          <p:nvPr/>
        </p:nvSpPr>
        <p:spPr>
          <a:xfrm>
            <a:off x="6487143" y="2009027"/>
            <a:ext cx="599440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AFB292E8-8246-4923-BBC1-8232302D5890}"/>
              </a:ext>
            </a:extLst>
          </p:cNvPr>
          <p:cNvSpPr/>
          <p:nvPr/>
        </p:nvSpPr>
        <p:spPr>
          <a:xfrm>
            <a:off x="8026664" y="2009027"/>
            <a:ext cx="599440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Arrow: Down 123">
            <a:extLst>
              <a:ext uri="{FF2B5EF4-FFF2-40B4-BE49-F238E27FC236}">
                <a16:creationId xmlns:a16="http://schemas.microsoft.com/office/drawing/2014/main" id="{5C3272A1-E5C3-4E87-9141-6A38800428FB}"/>
              </a:ext>
            </a:extLst>
          </p:cNvPr>
          <p:cNvSpPr/>
          <p:nvPr/>
        </p:nvSpPr>
        <p:spPr>
          <a:xfrm>
            <a:off x="9483111" y="1989408"/>
            <a:ext cx="599440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87DF78C-9F5D-4F3D-BB0D-D6493969BE93}"/>
              </a:ext>
            </a:extLst>
          </p:cNvPr>
          <p:cNvSpPr/>
          <p:nvPr/>
        </p:nvSpPr>
        <p:spPr>
          <a:xfrm>
            <a:off x="5904937" y="2883998"/>
            <a:ext cx="4690664" cy="5450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Identify Probabilities of these points coming from each cluster under each set – Emission Probabilities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6749E8-E223-428E-83BB-A45351D06173}"/>
              </a:ext>
            </a:extLst>
          </p:cNvPr>
          <p:cNvSpPr/>
          <p:nvPr/>
        </p:nvSpPr>
        <p:spPr>
          <a:xfrm>
            <a:off x="5904937" y="3652298"/>
            <a:ext cx="4690664" cy="5450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Using Viterbi Algorithm, identify the value of State 1, 2 and 3 in terms of Cluster Number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F9E2E39-77AA-4BA8-8C53-21FE8435F408}"/>
              </a:ext>
            </a:extLst>
          </p:cNvPr>
          <p:cNvSpPr/>
          <p:nvPr/>
        </p:nvSpPr>
        <p:spPr>
          <a:xfrm>
            <a:off x="5904937" y="4378202"/>
            <a:ext cx="4690664" cy="5450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For past entries, identify the best cluster for state 4 which follows state 1, 2 and 3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BBC33DB-B51D-42E6-B0A5-66A0410DF49E}"/>
              </a:ext>
            </a:extLst>
          </p:cNvPr>
          <p:cNvSpPr/>
          <p:nvPr/>
        </p:nvSpPr>
        <p:spPr>
          <a:xfrm>
            <a:off x="5904937" y="5183072"/>
            <a:ext cx="4690664" cy="105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For identified cluster of state 4, find the </a:t>
            </a:r>
            <a:r>
              <a:rPr lang="en-US" sz="1400" b="1" dirty="0" err="1">
                <a:solidFill>
                  <a:schemeClr val="tx1"/>
                </a:solidFill>
              </a:rPr>
              <a:t>lat</a:t>
            </a:r>
            <a:r>
              <a:rPr lang="en-US" sz="1400" b="1" dirty="0">
                <a:solidFill>
                  <a:schemeClr val="tx1"/>
                </a:solidFill>
              </a:rPr>
              <a:t>/</a:t>
            </a:r>
            <a:r>
              <a:rPr lang="en-US" sz="1400" b="1" dirty="0" err="1">
                <a:solidFill>
                  <a:schemeClr val="tx1"/>
                </a:solidFill>
              </a:rPr>
              <a:t>lon</a:t>
            </a:r>
            <a:r>
              <a:rPr lang="en-US" sz="1400" b="1" dirty="0">
                <a:solidFill>
                  <a:schemeClr val="tx1"/>
                </a:solidFill>
              </a:rPr>
              <a:t> for which distance between that point and state3 point is equal to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Distance between state 3 and state 2 observed points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3BACBE-C349-44B0-A422-67BEDA4D59F5}"/>
              </a:ext>
            </a:extLst>
          </p:cNvPr>
          <p:cNvSpPr/>
          <p:nvPr/>
        </p:nvSpPr>
        <p:spPr>
          <a:xfrm>
            <a:off x="9229480" y="1390803"/>
            <a:ext cx="1017033" cy="27699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>
                <a:solidFill>
                  <a:schemeClr val="tx1"/>
                </a:solidFill>
              </a:rPr>
              <a:t>Clus</a:t>
            </a:r>
            <a:r>
              <a:rPr lang="en-IN" sz="1400" b="1" dirty="0">
                <a:solidFill>
                  <a:schemeClr val="tx1"/>
                </a:solidFill>
              </a:rPr>
              <a:t> 5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C02B66D-C354-4D6B-BACF-CA9890DD1EBE}"/>
              </a:ext>
            </a:extLst>
          </p:cNvPr>
          <p:cNvSpPr/>
          <p:nvPr/>
        </p:nvSpPr>
        <p:spPr>
          <a:xfrm>
            <a:off x="7794044" y="1388558"/>
            <a:ext cx="1017033" cy="27699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>
                <a:solidFill>
                  <a:schemeClr val="tx1"/>
                </a:solidFill>
              </a:rPr>
              <a:t>Clus</a:t>
            </a:r>
            <a:r>
              <a:rPr lang="en-IN" sz="1400" b="1" dirty="0">
                <a:solidFill>
                  <a:schemeClr val="tx1"/>
                </a:solidFill>
              </a:rPr>
              <a:t> 6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AD61B5D-1072-4EF6-8CD8-6073485D5CEE}"/>
              </a:ext>
            </a:extLst>
          </p:cNvPr>
          <p:cNvSpPr/>
          <p:nvPr/>
        </p:nvSpPr>
        <p:spPr>
          <a:xfrm>
            <a:off x="6300787" y="1397929"/>
            <a:ext cx="1017033" cy="27699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>
                <a:solidFill>
                  <a:schemeClr val="tx1"/>
                </a:solidFill>
              </a:rPr>
              <a:t>Clus</a:t>
            </a:r>
            <a:r>
              <a:rPr lang="en-IN" sz="1400" b="1" dirty="0">
                <a:solidFill>
                  <a:schemeClr val="tx1"/>
                </a:solidFill>
              </a:rPr>
              <a:t> 6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D809AD7-0A57-4AFF-A8A5-C3D396D0D3BD}"/>
              </a:ext>
            </a:extLst>
          </p:cNvPr>
          <p:cNvSpPr/>
          <p:nvPr/>
        </p:nvSpPr>
        <p:spPr>
          <a:xfrm>
            <a:off x="10844869" y="1346856"/>
            <a:ext cx="1017033" cy="27699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>
                <a:solidFill>
                  <a:schemeClr val="tx1"/>
                </a:solidFill>
              </a:rPr>
              <a:t>Clus</a:t>
            </a:r>
            <a:r>
              <a:rPr lang="en-IN" sz="1400" b="1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7070925-A0ED-4341-9931-111C36820188}"/>
              </a:ext>
            </a:extLst>
          </p:cNvPr>
          <p:cNvSpPr/>
          <p:nvPr/>
        </p:nvSpPr>
        <p:spPr>
          <a:xfrm>
            <a:off x="10903755" y="1664593"/>
            <a:ext cx="1017033" cy="545001"/>
          </a:xfrm>
          <a:prstGeom prst="rect">
            <a:avLst/>
          </a:prstGeom>
          <a:solidFill>
            <a:srgbClr val="46B688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804"/>
            <a:r>
              <a:rPr lang="en-IN" sz="1400" dirty="0"/>
              <a:t>41.145976, -8.60913</a:t>
            </a:r>
            <a:endParaRPr lang="en-IN" sz="1400" dirty="0">
              <a:solidFill>
                <a:schemeClr val="bg1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69824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384A19-76F9-48AF-AB63-674C13070791}"/>
              </a:ext>
            </a:extLst>
          </p:cNvPr>
          <p:cNvSpPr/>
          <p:nvPr/>
        </p:nvSpPr>
        <p:spPr>
          <a:xfrm>
            <a:off x="251096" y="0"/>
            <a:ext cx="82623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 and Additional Thoughts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F17AC-F2CB-4080-8177-1CE1D371004D}"/>
              </a:ext>
            </a:extLst>
          </p:cNvPr>
          <p:cNvSpPr txBox="1"/>
          <p:nvPr/>
        </p:nvSpPr>
        <p:spPr>
          <a:xfrm>
            <a:off x="570803" y="737142"/>
            <a:ext cx="1049655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Cab service business thrives on value customer services i.e. minimum customer wait time, quick to reach destination.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helps in enhanced customer experience as well as low fuel consumption, more trips resulting in enhanced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Using basic analysis. we tried to reveal the insights like: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/>
              <a:t>Where to position cabs during working days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/>
              <a:t>How to fulfil demand at stands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/>
              <a:t>Position cabs during holiday nights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/>
              <a:t>Position cabs so that person calling will get the taxi in minimum time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/>
              <a:t>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2 areas we can further more focus on: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/>
              <a:t>Customer profiling i.e. what is customer hiring pattern etc so that personalized offers can be created including sharing proposition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dirty="0"/>
              <a:t>Taxi driver profiling i.e. how many trips per day, lag between 2 trips etc. This can help in creating well defined Driver Incentive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Utilize the route congestion model, demand etc, we can create Dynamic Pricing model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32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2366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384A19-76F9-48AF-AB63-674C13070791}"/>
              </a:ext>
            </a:extLst>
          </p:cNvPr>
          <p:cNvSpPr/>
          <p:nvPr/>
        </p:nvSpPr>
        <p:spPr>
          <a:xfrm>
            <a:off x="251096" y="0"/>
            <a:ext cx="82623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Analysis Areas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F17AC-F2CB-4080-8177-1CE1D371004D}"/>
              </a:ext>
            </a:extLst>
          </p:cNvPr>
          <p:cNvSpPr txBox="1"/>
          <p:nvPr/>
        </p:nvSpPr>
        <p:spPr>
          <a:xfrm>
            <a:off x="251095" y="1642017"/>
            <a:ext cx="11817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Optimize Customer wait time, quick to reach destination.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Strategically position cabs to minimize Cab idle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4028623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D8EC0E-7562-41A2-99F1-06221B9B9717}"/>
              </a:ext>
            </a:extLst>
          </p:cNvPr>
          <p:cNvSpPr/>
          <p:nvPr/>
        </p:nvSpPr>
        <p:spPr>
          <a:xfrm>
            <a:off x="234279" y="68605"/>
            <a:ext cx="3474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Understanding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B7597-E0DB-4E12-8067-A6DEA56791AC}"/>
              </a:ext>
            </a:extLst>
          </p:cNvPr>
          <p:cNvSpPr txBox="1"/>
          <p:nvPr/>
        </p:nvSpPr>
        <p:spPr>
          <a:xfrm>
            <a:off x="346039" y="591825"/>
            <a:ext cx="6613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Cab rides for 1 year (Jul-13 till Jun-14) originated at Porto area of Portugal - follows BST (British Standard Time zone)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Cab can be hired by Calling, at Stand or at Streets (</a:t>
            </a:r>
            <a:r>
              <a:rPr lang="en-IN" sz="1600" dirty="0" err="1"/>
              <a:t>adhoc</a:t>
            </a:r>
            <a:r>
              <a:rPr lang="en-IN" sz="1600" dirty="0"/>
              <a:t> by waving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Day Type is wrongly mentioned as “A” i.e. working day for all entries. Measures for correction: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600" dirty="0"/>
              <a:t>Considered Saturday and Sunday as Holiday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600" dirty="0"/>
              <a:t>Considered Friday as “Before Holiday” Day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600" dirty="0"/>
              <a:t>Identified Public Holidays in Portugal and day before that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600" dirty="0"/>
              <a:t>Calculated correct value of “Day Type”, based on above inputs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8CFD4-253B-4AA0-86F6-63B61507B718}"/>
              </a:ext>
            </a:extLst>
          </p:cNvPr>
          <p:cNvSpPr/>
          <p:nvPr/>
        </p:nvSpPr>
        <p:spPr>
          <a:xfrm>
            <a:off x="346039" y="3086658"/>
            <a:ext cx="3474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Data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570A9332-A52D-4EA2-9A0B-C119674AB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252803"/>
              </p:ext>
            </p:extLst>
          </p:nvPr>
        </p:nvGraphicFramePr>
        <p:xfrm>
          <a:off x="958699" y="3669705"/>
          <a:ext cx="8128000" cy="489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Rounded Rectangle 27">
            <a:extLst>
              <a:ext uri="{FF2B5EF4-FFF2-40B4-BE49-F238E27FC236}">
                <a16:creationId xmlns:a16="http://schemas.microsoft.com/office/drawing/2014/main" id="{92B3B4FB-C581-46A8-8AEC-5EC1E3A78ADB}"/>
              </a:ext>
            </a:extLst>
          </p:cNvPr>
          <p:cNvSpPr/>
          <p:nvPr/>
        </p:nvSpPr>
        <p:spPr>
          <a:xfrm>
            <a:off x="1136841" y="4306055"/>
            <a:ext cx="3068626" cy="406001"/>
          </a:xfrm>
          <a:prstGeom prst="roundRect">
            <a:avLst/>
          </a:prstGeom>
          <a:solidFill>
            <a:schemeClr val="bg2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804"/>
            <a:r>
              <a:rPr lang="en-IN" sz="1600" dirty="0"/>
              <a:t>GPS failed capturing the data</a:t>
            </a:r>
            <a:endParaRPr lang="en-US" sz="16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7" name="Rounded Rectangle 28">
            <a:extLst>
              <a:ext uri="{FF2B5EF4-FFF2-40B4-BE49-F238E27FC236}">
                <a16:creationId xmlns:a16="http://schemas.microsoft.com/office/drawing/2014/main" id="{EE8A7670-37F1-4E7E-970F-90D72C1CD78A}"/>
              </a:ext>
            </a:extLst>
          </p:cNvPr>
          <p:cNvSpPr/>
          <p:nvPr/>
        </p:nvSpPr>
        <p:spPr>
          <a:xfrm>
            <a:off x="1131732" y="4941781"/>
            <a:ext cx="3106435" cy="567517"/>
          </a:xfrm>
          <a:prstGeom prst="roundRect">
            <a:avLst/>
          </a:prstGeom>
          <a:solidFill>
            <a:schemeClr val="bg2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804"/>
            <a:r>
              <a:rPr lang="en-US" sz="1600" dirty="0"/>
              <a:t>Trip Originated from stand but stand ID and GPS missing</a:t>
            </a:r>
          </a:p>
        </p:txBody>
      </p:sp>
      <p:sp>
        <p:nvSpPr>
          <p:cNvPr id="28" name="Rounded Rectangle 34">
            <a:extLst>
              <a:ext uri="{FF2B5EF4-FFF2-40B4-BE49-F238E27FC236}">
                <a16:creationId xmlns:a16="http://schemas.microsoft.com/office/drawing/2014/main" id="{F1E1699F-409E-41FF-8480-5420C8DACC82}"/>
              </a:ext>
            </a:extLst>
          </p:cNvPr>
          <p:cNvSpPr/>
          <p:nvPr/>
        </p:nvSpPr>
        <p:spPr>
          <a:xfrm>
            <a:off x="6310129" y="4306055"/>
            <a:ext cx="2949995" cy="406001"/>
          </a:xfrm>
          <a:prstGeom prst="roundRect">
            <a:avLst/>
          </a:prstGeom>
          <a:solidFill>
            <a:srgbClr val="FEA34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600" b="1" dirty="0">
                <a:solidFill>
                  <a:srgbClr val="000000"/>
                </a:solidFill>
                <a:latin typeface="Myriad Pro"/>
              </a:rPr>
              <a:t>Ignore </a:t>
            </a:r>
          </a:p>
        </p:txBody>
      </p:sp>
      <p:sp>
        <p:nvSpPr>
          <p:cNvPr id="29" name="Rounded Rectangle 36">
            <a:extLst>
              <a:ext uri="{FF2B5EF4-FFF2-40B4-BE49-F238E27FC236}">
                <a16:creationId xmlns:a16="http://schemas.microsoft.com/office/drawing/2014/main" id="{8AC81E1A-2DF7-4B42-959A-0B4620DD47CF}"/>
              </a:ext>
            </a:extLst>
          </p:cNvPr>
          <p:cNvSpPr/>
          <p:nvPr/>
        </p:nvSpPr>
        <p:spPr>
          <a:xfrm>
            <a:off x="6310128" y="5702324"/>
            <a:ext cx="2949995" cy="522518"/>
          </a:xfrm>
          <a:prstGeom prst="roundRect">
            <a:avLst/>
          </a:prstGeom>
          <a:solidFill>
            <a:srgbClr val="92D050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600" b="1" dirty="0">
                <a:solidFill>
                  <a:srgbClr val="000000"/>
                </a:solidFill>
                <a:latin typeface="Myriad Pro"/>
              </a:rPr>
              <a:t>Impute using k-means and MICE techniques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B8173E-5723-40F8-85E6-CDD80A1DA471}"/>
              </a:ext>
            </a:extLst>
          </p:cNvPr>
          <p:cNvSpPr/>
          <p:nvPr/>
        </p:nvSpPr>
        <p:spPr>
          <a:xfrm>
            <a:off x="4463141" y="4226453"/>
            <a:ext cx="1528353" cy="6299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    10 Trips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F01F55-D583-419F-8A24-0253C45E4D3C}"/>
              </a:ext>
            </a:extLst>
          </p:cNvPr>
          <p:cNvSpPr/>
          <p:nvPr/>
        </p:nvSpPr>
        <p:spPr>
          <a:xfrm>
            <a:off x="4463141" y="4957973"/>
            <a:ext cx="1528353" cy="6299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    20 Trips</a:t>
            </a:r>
          </a:p>
        </p:txBody>
      </p:sp>
      <p:sp>
        <p:nvSpPr>
          <p:cNvPr id="32" name="Rounded Rectangle 34">
            <a:extLst>
              <a:ext uri="{FF2B5EF4-FFF2-40B4-BE49-F238E27FC236}">
                <a16:creationId xmlns:a16="http://schemas.microsoft.com/office/drawing/2014/main" id="{FF88CDE1-1117-439F-B62F-C2FBF49B91B5}"/>
              </a:ext>
            </a:extLst>
          </p:cNvPr>
          <p:cNvSpPr/>
          <p:nvPr/>
        </p:nvSpPr>
        <p:spPr>
          <a:xfrm>
            <a:off x="6330449" y="4986775"/>
            <a:ext cx="2949995" cy="406001"/>
          </a:xfrm>
          <a:prstGeom prst="roundRect">
            <a:avLst/>
          </a:prstGeom>
          <a:solidFill>
            <a:srgbClr val="FEA34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600" b="1" dirty="0">
                <a:solidFill>
                  <a:srgbClr val="000000"/>
                </a:solidFill>
                <a:latin typeface="Myriad Pro"/>
              </a:rPr>
              <a:t>Ignore </a:t>
            </a:r>
          </a:p>
        </p:txBody>
      </p:sp>
      <p:sp>
        <p:nvSpPr>
          <p:cNvPr id="33" name="Rounded Rectangle 28">
            <a:extLst>
              <a:ext uri="{FF2B5EF4-FFF2-40B4-BE49-F238E27FC236}">
                <a16:creationId xmlns:a16="http://schemas.microsoft.com/office/drawing/2014/main" id="{AD965D44-C5CA-4493-9B90-0550F7576E5D}"/>
              </a:ext>
            </a:extLst>
          </p:cNvPr>
          <p:cNvSpPr/>
          <p:nvPr/>
        </p:nvSpPr>
        <p:spPr>
          <a:xfrm>
            <a:off x="1121572" y="5764741"/>
            <a:ext cx="3106435" cy="567517"/>
          </a:xfrm>
          <a:prstGeom prst="roundRect">
            <a:avLst/>
          </a:prstGeom>
          <a:solidFill>
            <a:schemeClr val="bg2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804"/>
            <a:r>
              <a:rPr lang="en-US" sz="1600" dirty="0"/>
              <a:t>Trip Originated from stand but stand ID  missing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77DC99-67E6-46D9-B764-0B4879D6B06B}"/>
              </a:ext>
            </a:extLst>
          </p:cNvPr>
          <p:cNvSpPr/>
          <p:nvPr/>
        </p:nvSpPr>
        <p:spPr>
          <a:xfrm>
            <a:off x="4473301" y="5791093"/>
            <a:ext cx="1528353" cy="5411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 11302 Trips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4CFC9A-1DD6-4CFF-87F9-07FB3F09B829}"/>
              </a:ext>
            </a:extLst>
          </p:cNvPr>
          <p:cNvSpPr/>
          <p:nvPr/>
        </p:nvSpPr>
        <p:spPr>
          <a:xfrm>
            <a:off x="8930641" y="1018427"/>
            <a:ext cx="3028438" cy="3225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 62 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Taxi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Stands</a:t>
            </a:r>
          </a:p>
        </p:txBody>
      </p:sp>
      <p:sp>
        <p:nvSpPr>
          <p:cNvPr id="36" name="Rounded Rectangle 28">
            <a:extLst>
              <a:ext uri="{FF2B5EF4-FFF2-40B4-BE49-F238E27FC236}">
                <a16:creationId xmlns:a16="http://schemas.microsoft.com/office/drawing/2014/main" id="{AF2D17AA-5A0D-4AEE-9953-5E0DA2083613}"/>
              </a:ext>
            </a:extLst>
          </p:cNvPr>
          <p:cNvSpPr/>
          <p:nvPr/>
        </p:nvSpPr>
        <p:spPr>
          <a:xfrm>
            <a:off x="7183120" y="1683158"/>
            <a:ext cx="3627119" cy="443019"/>
          </a:xfrm>
          <a:prstGeom prst="roundRect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804"/>
            <a:r>
              <a:rPr lang="en-US" sz="2000" b="1" dirty="0">
                <a:solidFill>
                  <a:srgbClr val="00B050"/>
                </a:solidFill>
              </a:rPr>
              <a:t>37468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 customers availed by calling </a:t>
            </a:r>
            <a:endParaRPr lang="en-US" sz="16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A0631BB-AA92-400F-B15D-99D585F6AD82}"/>
              </a:ext>
            </a:extLst>
          </p:cNvPr>
          <p:cNvSpPr/>
          <p:nvPr/>
        </p:nvSpPr>
        <p:spPr>
          <a:xfrm>
            <a:off x="8969862" y="2400896"/>
            <a:ext cx="2949995" cy="424156"/>
          </a:xfrm>
          <a:prstGeom prst="roundRect">
            <a:avLst/>
          </a:pr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Myriad Pro"/>
              </a:rPr>
              <a:t>448</a:t>
            </a:r>
            <a:r>
              <a:rPr lang="en-US" sz="1600" b="1" dirty="0">
                <a:solidFill>
                  <a:srgbClr val="000000"/>
                </a:solidFill>
                <a:latin typeface="Myriad Pro"/>
              </a:rPr>
              <a:t> Taxis plied on road</a:t>
            </a:r>
          </a:p>
        </p:txBody>
      </p:sp>
    </p:spTree>
    <p:extLst>
      <p:ext uri="{BB962C8B-B14F-4D97-AF65-F5344CB8AC3E}">
        <p14:creationId xmlns:p14="http://schemas.microsoft.com/office/powerpoint/2010/main" val="63323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Graphic spid="25" grpId="0">
        <p:bldAsOne/>
      </p:bldGraphic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98E4DEF-62F4-4AB9-81A6-689D61834EEA}"/>
              </a:ext>
            </a:extLst>
          </p:cNvPr>
          <p:cNvSpPr/>
          <p:nvPr/>
        </p:nvSpPr>
        <p:spPr>
          <a:xfrm>
            <a:off x="234279" y="68605"/>
            <a:ext cx="3474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F22055-354A-4FD0-8760-B9F97F4F8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9" y="612145"/>
            <a:ext cx="4104042" cy="269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5B39B3-293D-4F6A-8E20-797E7786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422" y="1403715"/>
            <a:ext cx="3713473" cy="124972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C12A7C1-E2E6-4372-818E-48C6B9218E96}"/>
              </a:ext>
            </a:extLst>
          </p:cNvPr>
          <p:cNvSpPr/>
          <p:nvPr/>
        </p:nvSpPr>
        <p:spPr>
          <a:xfrm>
            <a:off x="8571535" y="648597"/>
            <a:ext cx="3386186" cy="2496414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Both B2B and B2C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3 Customer IDs, doing more than 10 trips in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Customer 2002, doing ~160 trips in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Inference: These are working as Aggregators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05374-CF72-4B72-A054-FC9B4A3D6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5" y="3869825"/>
            <a:ext cx="3755335" cy="2257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73995-6607-4B56-8173-577579454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491" y="3869825"/>
            <a:ext cx="3755334" cy="2257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2B561B-8E5D-4612-AB09-291CEC99D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664" y="3848369"/>
            <a:ext cx="3755336" cy="225719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39F2A18-3F6D-4E78-B31C-C9F38D5ABF18}"/>
              </a:ext>
            </a:extLst>
          </p:cNvPr>
          <p:cNvSpPr/>
          <p:nvPr/>
        </p:nvSpPr>
        <p:spPr>
          <a:xfrm>
            <a:off x="1656080" y="4206240"/>
            <a:ext cx="772160" cy="504000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5DD9B48-CD55-4738-B1D9-797337CC9149}"/>
              </a:ext>
            </a:extLst>
          </p:cNvPr>
          <p:cNvSpPr/>
          <p:nvPr/>
        </p:nvSpPr>
        <p:spPr>
          <a:xfrm>
            <a:off x="9011920" y="4287520"/>
            <a:ext cx="772160" cy="504000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4" name="Arrow: Right 1023">
            <a:extLst>
              <a:ext uri="{FF2B5EF4-FFF2-40B4-BE49-F238E27FC236}">
                <a16:creationId xmlns:a16="http://schemas.microsoft.com/office/drawing/2014/main" id="{FD230C60-9583-4D84-8C47-B7B6D194E641}"/>
              </a:ext>
            </a:extLst>
          </p:cNvPr>
          <p:cNvSpPr/>
          <p:nvPr/>
        </p:nvSpPr>
        <p:spPr>
          <a:xfrm rot="20480657">
            <a:off x="2389192" y="3708654"/>
            <a:ext cx="2499360" cy="259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D264CED-2DBD-4650-8D5A-A12792DB4267}"/>
              </a:ext>
            </a:extLst>
          </p:cNvPr>
          <p:cNvSpPr/>
          <p:nvPr/>
        </p:nvSpPr>
        <p:spPr>
          <a:xfrm rot="12052968">
            <a:off x="7297604" y="3713237"/>
            <a:ext cx="2124181" cy="257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BE92018-DDE6-4C95-B276-E68B30A7C344}"/>
              </a:ext>
            </a:extLst>
          </p:cNvPr>
          <p:cNvSpPr/>
          <p:nvPr/>
        </p:nvSpPr>
        <p:spPr>
          <a:xfrm>
            <a:off x="4864453" y="3037840"/>
            <a:ext cx="2389787" cy="72136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Interesting Pattern for 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19357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 animBg="1"/>
      <p:bldP spid="31" grpId="0" animBg="1"/>
      <p:bldP spid="1024" grpId="0" animBg="1"/>
      <p:bldP spid="34" grpId="0" animBg="1"/>
      <p:bldP spid="10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346039" y="68605"/>
            <a:ext cx="7914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Day – Taxi Stand Analytics during Peak hours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A4AEC-DA94-4FA3-A3F2-90737DDB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682504"/>
            <a:ext cx="2940539" cy="311604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7A0C84-9691-400D-A7DF-5FCA94B6913A}"/>
              </a:ext>
            </a:extLst>
          </p:cNvPr>
          <p:cNvCxnSpPr>
            <a:cxnSpLocks/>
            <a:endCxn id="18" idx="2"/>
          </p:cNvCxnSpPr>
          <p:nvPr/>
        </p:nvCxnSpPr>
        <p:spPr>
          <a:xfrm flipH="1">
            <a:off x="1963810" y="2499360"/>
            <a:ext cx="47870" cy="1769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00A95F-B275-4ECC-A7EC-67900FF4A840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1742440" y="3325347"/>
            <a:ext cx="221370" cy="943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E877EE9-4088-4FC9-9F5C-4489D911E7B1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1813560" y="3325347"/>
            <a:ext cx="150250" cy="943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F4F11150-FBDF-4AF2-AB7E-B05CCCB3823F}"/>
              </a:ext>
            </a:extLst>
          </p:cNvPr>
          <p:cNvSpPr/>
          <p:nvPr/>
        </p:nvSpPr>
        <p:spPr>
          <a:xfrm>
            <a:off x="1963810" y="3887713"/>
            <a:ext cx="1602350" cy="7620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Stands Generating max rides – Stand 15 is Busiest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891F2039-F591-4101-B6AC-AF3283986AF4}"/>
              </a:ext>
            </a:extLst>
          </p:cNvPr>
          <p:cNvSpPr/>
          <p:nvPr/>
        </p:nvSpPr>
        <p:spPr>
          <a:xfrm rot="16200000">
            <a:off x="4772660" y="581660"/>
            <a:ext cx="680720" cy="2595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2FBB3-3D87-47EB-BFF2-0E15EA5D4B67}"/>
              </a:ext>
            </a:extLst>
          </p:cNvPr>
          <p:cNvSpPr txBox="1"/>
          <p:nvPr/>
        </p:nvSpPr>
        <p:spPr>
          <a:xfrm>
            <a:off x="3815080" y="908146"/>
            <a:ext cx="246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K- means Clustering on Trip end Lat and Longs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D872787-BF59-46AC-A724-57B027064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53" y="908146"/>
            <a:ext cx="5524891" cy="3267914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0EFB58-2A91-4D79-A915-0215E44475FD}"/>
              </a:ext>
            </a:extLst>
          </p:cNvPr>
          <p:cNvCxnSpPr>
            <a:cxnSpLocks/>
          </p:cNvCxnSpPr>
          <p:nvPr/>
        </p:nvCxnSpPr>
        <p:spPr>
          <a:xfrm flipH="1">
            <a:off x="6096000" y="3104636"/>
            <a:ext cx="3799840" cy="322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F756F66-477F-4D09-8F7E-422BFEA3EB60}"/>
              </a:ext>
            </a:extLst>
          </p:cNvPr>
          <p:cNvCxnSpPr>
            <a:cxnSpLocks/>
          </p:cNvCxnSpPr>
          <p:nvPr/>
        </p:nvCxnSpPr>
        <p:spPr>
          <a:xfrm flipH="1">
            <a:off x="6096000" y="1801385"/>
            <a:ext cx="916940" cy="162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729532B-B0A6-4797-84E3-0572037BABF0}"/>
              </a:ext>
            </a:extLst>
          </p:cNvPr>
          <p:cNvCxnSpPr>
            <a:cxnSpLocks/>
          </p:cNvCxnSpPr>
          <p:nvPr/>
        </p:nvCxnSpPr>
        <p:spPr>
          <a:xfrm flipH="1">
            <a:off x="6096000" y="1718443"/>
            <a:ext cx="5437505" cy="17085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Speech Bubble: Oval 64">
            <a:extLst>
              <a:ext uri="{FF2B5EF4-FFF2-40B4-BE49-F238E27FC236}">
                <a16:creationId xmlns:a16="http://schemas.microsoft.com/office/drawing/2014/main" id="{088DC81E-DE7E-47B2-9CA5-8BFCB758179D}"/>
              </a:ext>
            </a:extLst>
          </p:cNvPr>
          <p:cNvSpPr/>
          <p:nvPr/>
        </p:nvSpPr>
        <p:spPr>
          <a:xfrm>
            <a:off x="3543690" y="2702560"/>
            <a:ext cx="2504439" cy="11988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Cluster centres with maximum number of trips ending.</a:t>
            </a:r>
          </a:p>
          <a:p>
            <a:pPr algn="ctr"/>
            <a:r>
              <a:rPr lang="en-IN" sz="1000" dirty="0">
                <a:solidFill>
                  <a:schemeClr val="tx1"/>
                </a:solidFill>
              </a:rPr>
              <a:t>Thought!! Office going customers, return trip from these clusters? Taxi locations!!</a:t>
            </a: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8561E205-36E9-47F4-AA94-8D9B25EFB90B}"/>
              </a:ext>
            </a:extLst>
          </p:cNvPr>
          <p:cNvSpPr/>
          <p:nvPr/>
        </p:nvSpPr>
        <p:spPr>
          <a:xfrm>
            <a:off x="346039" y="5118858"/>
            <a:ext cx="3771692" cy="7619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Taxi Demand fulfilment at Taxi stands</a:t>
            </a: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F06B8923-A2FB-4C34-8BAC-4B0E417A7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855817"/>
              </p:ext>
            </p:extLst>
          </p:nvPr>
        </p:nvGraphicFramePr>
        <p:xfrm>
          <a:off x="4117731" y="4492383"/>
          <a:ext cx="7950493" cy="873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DFD35669-0488-4BD0-A8A6-63F95D76A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91" y="6094516"/>
            <a:ext cx="7192938" cy="4811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F899A57-EA2A-44E9-90D7-0248EA1A3E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5920" y="5584458"/>
            <a:ext cx="2245360" cy="111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9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039" y="68605"/>
            <a:ext cx="7792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Segment – Taxi Hire by Call – Analytics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3B66A-C2B6-4EA0-AA21-CF611D55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39" y="536069"/>
            <a:ext cx="4500281" cy="264722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06CEBE9-B61E-4A2D-B032-A3E56D8B5FC7}"/>
              </a:ext>
            </a:extLst>
          </p:cNvPr>
          <p:cNvSpPr/>
          <p:nvPr/>
        </p:nvSpPr>
        <p:spPr>
          <a:xfrm>
            <a:off x="1116878" y="1528294"/>
            <a:ext cx="406400" cy="264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C9930-601A-4005-A27E-07599E25347B}"/>
              </a:ext>
            </a:extLst>
          </p:cNvPr>
          <p:cNvSpPr/>
          <p:nvPr/>
        </p:nvSpPr>
        <p:spPr>
          <a:xfrm>
            <a:off x="1645920" y="783869"/>
            <a:ext cx="406400" cy="264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EF90C8-97B9-4621-8378-70EC7AFDBE91}"/>
              </a:ext>
            </a:extLst>
          </p:cNvPr>
          <p:cNvSpPr/>
          <p:nvPr/>
        </p:nvSpPr>
        <p:spPr>
          <a:xfrm>
            <a:off x="2052320" y="2368829"/>
            <a:ext cx="406400" cy="264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12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A5E59A-DD71-466F-946D-0C6666ABCD48}"/>
              </a:ext>
            </a:extLst>
          </p:cNvPr>
          <p:cNvCxnSpPr>
            <a:cxnSpLocks/>
          </p:cNvCxnSpPr>
          <p:nvPr/>
        </p:nvCxnSpPr>
        <p:spPr>
          <a:xfrm flipV="1">
            <a:off x="1523278" y="1629637"/>
            <a:ext cx="732242" cy="3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3855F6-123B-42A6-8EE4-02FACCAB9714}"/>
              </a:ext>
            </a:extLst>
          </p:cNvPr>
          <p:cNvCxnSpPr>
            <a:cxnSpLocks/>
          </p:cNvCxnSpPr>
          <p:nvPr/>
        </p:nvCxnSpPr>
        <p:spPr>
          <a:xfrm flipV="1">
            <a:off x="2357120" y="1910080"/>
            <a:ext cx="239059" cy="4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86CE8-F7F0-4B09-86B5-B6183A74EFF1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1992804" y="1009344"/>
            <a:ext cx="648197" cy="56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B6A3340-CA2D-4B2A-9EF0-A7988EEE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6" y="3621474"/>
            <a:ext cx="5239294" cy="3149151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FC755B2D-357B-4326-B9BC-DE859F2A72D1}"/>
              </a:ext>
            </a:extLst>
          </p:cNvPr>
          <p:cNvSpPr/>
          <p:nvPr/>
        </p:nvSpPr>
        <p:spPr>
          <a:xfrm rot="16200000">
            <a:off x="5748742" y="45785"/>
            <a:ext cx="680720" cy="2167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796C25-F1F2-44DF-B0D6-E23481E7CD96}"/>
              </a:ext>
            </a:extLst>
          </p:cNvPr>
          <p:cNvSpPr txBox="1"/>
          <p:nvPr/>
        </p:nvSpPr>
        <p:spPr>
          <a:xfrm>
            <a:off x="5005244" y="615918"/>
            <a:ext cx="186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Clique Formation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4B18D-F0DD-44D9-A8FC-9CCFBA373154}"/>
              </a:ext>
            </a:extLst>
          </p:cNvPr>
          <p:cNvSpPr txBox="1"/>
          <p:nvPr/>
        </p:nvSpPr>
        <p:spPr>
          <a:xfrm>
            <a:off x="7601124" y="724863"/>
            <a:ext cx="259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Cluster 4  &lt;-&gt; Cluster 12</a:t>
            </a:r>
          </a:p>
          <a:p>
            <a:r>
              <a:rPr lang="en-IN" dirty="0"/>
              <a:t>Cluster 4  &lt;-&gt; Cluster 2</a:t>
            </a:r>
          </a:p>
        </p:txBody>
      </p:sp>
      <p:pic>
        <p:nvPicPr>
          <p:cNvPr id="2050" name="Picture 2" descr="Image result for customer calling">
            <a:extLst>
              <a:ext uri="{FF2B5EF4-FFF2-40B4-BE49-F238E27FC236}">
                <a16:creationId xmlns:a16="http://schemas.microsoft.com/office/drawing/2014/main" id="{959A9E9E-FBD3-4026-86E9-33BFF69C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478" y="2021008"/>
            <a:ext cx="1223962" cy="12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7385DB59-4C07-4CC5-B08F-D3EE9BF9A63D}"/>
              </a:ext>
            </a:extLst>
          </p:cNvPr>
          <p:cNvSpPr/>
          <p:nvPr/>
        </p:nvSpPr>
        <p:spPr>
          <a:xfrm>
            <a:off x="7010402" y="1629637"/>
            <a:ext cx="1889758" cy="52322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Need Taxi, asap </a:t>
            </a:r>
            <a:r>
              <a:rPr lang="en-IN" sz="1200" dirty="0" err="1">
                <a:solidFill>
                  <a:schemeClr val="tx1"/>
                </a:solidFill>
              </a:rPr>
              <a:t>plz</a:t>
            </a:r>
            <a:r>
              <a:rPr lang="en-IN" sz="1200" dirty="0">
                <a:solidFill>
                  <a:schemeClr val="tx1"/>
                </a:solidFill>
              </a:rPr>
              <a:t>!!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4374255-91DB-47D2-8608-489DB8BD3985}"/>
              </a:ext>
            </a:extLst>
          </p:cNvPr>
          <p:cNvSpPr/>
          <p:nvPr/>
        </p:nvSpPr>
        <p:spPr>
          <a:xfrm>
            <a:off x="7731760" y="2632989"/>
            <a:ext cx="1223962" cy="313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2" name="Picture 4" descr="Image result for customer calling">
            <a:extLst>
              <a:ext uri="{FF2B5EF4-FFF2-40B4-BE49-F238E27FC236}">
                <a16:creationId xmlns:a16="http://schemas.microsoft.com/office/drawing/2014/main" id="{8300D017-FF69-4CFA-ABDD-C7EE1A1D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334" y="2117796"/>
            <a:ext cx="1117723" cy="111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C853A809-5FA1-4EDD-B3F6-31C8E2F660AC}"/>
              </a:ext>
            </a:extLst>
          </p:cNvPr>
          <p:cNvSpPr/>
          <p:nvPr/>
        </p:nvSpPr>
        <p:spPr>
          <a:xfrm>
            <a:off x="10119363" y="1604472"/>
            <a:ext cx="1889758" cy="52322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Sure!!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50113A75-FA52-431E-A1E2-58C7A26EC6AC}"/>
              </a:ext>
            </a:extLst>
          </p:cNvPr>
          <p:cNvSpPr/>
          <p:nvPr/>
        </p:nvSpPr>
        <p:spPr>
          <a:xfrm rot="21352669">
            <a:off x="6948669" y="3890785"/>
            <a:ext cx="4954663" cy="2276954"/>
          </a:xfrm>
          <a:prstGeom prst="wedgeRoundRectCallout">
            <a:avLst>
              <a:gd name="adj1" fmla="val -18292"/>
              <a:gd name="adj2" fmla="val 4817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First find the cluster of customer… Ah ha its </a:t>
            </a:r>
            <a:r>
              <a:rPr lang="en-IN" b="1" dirty="0">
                <a:solidFill>
                  <a:schemeClr val="tx1"/>
                </a:solidFill>
              </a:rPr>
              <a:t>4!!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But which taxi will be nearest??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Lets find the distance of customer coordinate from cluster 4 and all its cliques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Bingo!!! 4-12 clique is shortest, lets connect to Taxis in shaded area in map!!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26D230-42BC-43F6-803F-FA0C9EE4BCB3}"/>
              </a:ext>
            </a:extLst>
          </p:cNvPr>
          <p:cNvCxnSpPr/>
          <p:nvPr/>
        </p:nvCxnSpPr>
        <p:spPr>
          <a:xfrm flipH="1">
            <a:off x="2316902" y="1692130"/>
            <a:ext cx="159747" cy="1991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9ECD3A0-AA94-4D92-8C7A-1F6A286BE534}"/>
              </a:ext>
            </a:extLst>
          </p:cNvPr>
          <p:cNvSpPr/>
          <p:nvPr/>
        </p:nvSpPr>
        <p:spPr>
          <a:xfrm>
            <a:off x="2357120" y="1775742"/>
            <a:ext cx="119529" cy="27308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169ADEF0-E6C6-42DB-A55B-17D247F7250A}"/>
              </a:ext>
            </a:extLst>
          </p:cNvPr>
          <p:cNvCxnSpPr>
            <a:stCxn id="31" idx="5"/>
          </p:cNvCxnSpPr>
          <p:nvPr/>
        </p:nvCxnSpPr>
        <p:spPr>
          <a:xfrm>
            <a:off x="2459144" y="2008838"/>
            <a:ext cx="4414095" cy="3670602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40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 animBg="1"/>
      <p:bldP spid="26" grpId="0" animBg="1"/>
      <p:bldP spid="29" grpId="0" animBg="1"/>
      <p:bldP spid="27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346039" y="68605"/>
            <a:ext cx="9712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Waving Customer Segment – Holidays Midnight/Early Morning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84E43-9218-4128-9AC2-BC1A3348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7" y="676440"/>
            <a:ext cx="3935634" cy="2514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DD3B2B-49DD-4686-9DBE-327A47F9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250" y="452756"/>
            <a:ext cx="4215943" cy="26934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C54077-6893-4042-8EDE-0B29B442189F}"/>
              </a:ext>
            </a:extLst>
          </p:cNvPr>
          <p:cNvCxnSpPr>
            <a:cxnSpLocks/>
          </p:cNvCxnSpPr>
          <p:nvPr/>
        </p:nvCxnSpPr>
        <p:spPr>
          <a:xfrm flipH="1">
            <a:off x="6319520" y="2214880"/>
            <a:ext cx="278384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F8FB07-52CE-4122-B45D-A890F9BAAAA4}"/>
              </a:ext>
            </a:extLst>
          </p:cNvPr>
          <p:cNvSpPr txBox="1"/>
          <p:nvPr/>
        </p:nvSpPr>
        <p:spPr>
          <a:xfrm>
            <a:off x="4616811" y="2145714"/>
            <a:ext cx="1950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Max Rides generating from this cluster centre ~ 360 rides between 4 to 6 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31BCF7-E57D-4A98-9E1D-212360275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9" y="3737516"/>
            <a:ext cx="3753197" cy="278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E1BBEC8-54D5-4F13-9EE1-B056AB5FE708}"/>
              </a:ext>
            </a:extLst>
          </p:cNvPr>
          <p:cNvSpPr/>
          <p:nvPr/>
        </p:nvSpPr>
        <p:spPr>
          <a:xfrm>
            <a:off x="346038" y="3297691"/>
            <a:ext cx="9712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Breakdown/ No Ride Analysis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95B11A9-F4CE-463C-809F-54BEE1A9648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89121" y="3896433"/>
            <a:ext cx="3227736" cy="2253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61ABB-B0DB-40BE-A9D9-FECEF9F5C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338" y="3820911"/>
            <a:ext cx="3812122" cy="22537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4F304B-63C3-4E83-AA09-4D5850693571}"/>
              </a:ext>
            </a:extLst>
          </p:cNvPr>
          <p:cNvSpPr txBox="1"/>
          <p:nvPr/>
        </p:nvSpPr>
        <p:spPr>
          <a:xfrm>
            <a:off x="7904480" y="6349487"/>
            <a:ext cx="3921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Areas with max trip cancellation/breakdown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F7CA0C7-0686-4F61-8455-DE4551F5365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865360" y="5130192"/>
            <a:ext cx="264160" cy="121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7E9206F-1DB0-41FD-B11F-9D6CA4BD3204}"/>
              </a:ext>
            </a:extLst>
          </p:cNvPr>
          <p:cNvCxnSpPr>
            <a:cxnSpLocks/>
          </p:cNvCxnSpPr>
          <p:nvPr/>
        </p:nvCxnSpPr>
        <p:spPr>
          <a:xfrm>
            <a:off x="9103360" y="4649722"/>
            <a:ext cx="609600" cy="161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F89100B-17A1-45D8-B660-84B115C79137}"/>
              </a:ext>
            </a:extLst>
          </p:cNvPr>
          <p:cNvCxnSpPr>
            <a:cxnSpLocks/>
          </p:cNvCxnSpPr>
          <p:nvPr/>
        </p:nvCxnSpPr>
        <p:spPr>
          <a:xfrm flipH="1">
            <a:off x="10129520" y="4593066"/>
            <a:ext cx="921561" cy="1756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4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231411" y="0"/>
            <a:ext cx="90649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 Congestion Analysis – During 10-11 AM Work Days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D9FFC8D-60B9-49AE-9155-786337856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228548"/>
              </p:ext>
            </p:extLst>
          </p:nvPr>
        </p:nvGraphicFramePr>
        <p:xfrm>
          <a:off x="0" y="719666"/>
          <a:ext cx="4368800" cy="5315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6" name="Picture 55">
            <a:extLst>
              <a:ext uri="{FF2B5EF4-FFF2-40B4-BE49-F238E27FC236}">
                <a16:creationId xmlns:a16="http://schemas.microsoft.com/office/drawing/2014/main" id="{722F6EEF-68DC-4409-B0BC-F13827438E7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541520" y="767060"/>
            <a:ext cx="7254240" cy="41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CCA8D7-0DD3-4997-8538-F54EFA7471FB}"/>
              </a:ext>
            </a:extLst>
          </p:cNvPr>
          <p:cNvSpPr txBox="1"/>
          <p:nvPr/>
        </p:nvSpPr>
        <p:spPr>
          <a:xfrm>
            <a:off x="4541520" y="5171440"/>
            <a:ext cx="725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Develop Hourly model on the above congested routes, identify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can be fed in to dynamic pricing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Also continuous congested points/routes can be further analysed to identify strategic solution of de-congestion.</a:t>
            </a:r>
          </a:p>
        </p:txBody>
      </p:sp>
    </p:spTree>
    <p:extLst>
      <p:ext uri="{BB962C8B-B14F-4D97-AF65-F5344CB8AC3E}">
        <p14:creationId xmlns:p14="http://schemas.microsoft.com/office/powerpoint/2010/main" val="30547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41571" y="-23023"/>
            <a:ext cx="11198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– Model for Predicting Trips for a Stand ID for particular day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DE1B7B-2927-4774-8ECD-B9BFA4786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359336"/>
              </p:ext>
            </p:extLst>
          </p:nvPr>
        </p:nvGraphicFramePr>
        <p:xfrm>
          <a:off x="71120" y="343747"/>
          <a:ext cx="2245360" cy="2490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93F82BCA-0412-4684-A62A-6386D8357B45}"/>
              </a:ext>
            </a:extLst>
          </p:cNvPr>
          <p:cNvCxnSpPr>
            <a:cxnSpLocks/>
          </p:cNvCxnSpPr>
          <p:nvPr/>
        </p:nvCxnSpPr>
        <p:spPr>
          <a:xfrm flipV="1">
            <a:off x="2316480" y="853440"/>
            <a:ext cx="1584960" cy="5384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89DEA29-EC5D-44B6-8D90-421991A6E690}"/>
              </a:ext>
            </a:extLst>
          </p:cNvPr>
          <p:cNvCxnSpPr>
            <a:cxnSpLocks/>
          </p:cNvCxnSpPr>
          <p:nvPr/>
        </p:nvCxnSpPr>
        <p:spPr>
          <a:xfrm>
            <a:off x="2448560" y="1391920"/>
            <a:ext cx="1452880" cy="538480"/>
          </a:xfrm>
          <a:prstGeom prst="bentConnector3">
            <a:avLst>
              <a:gd name="adj1" fmla="val 458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BAAC7E-6391-4763-AD94-20A3683EB53E}"/>
              </a:ext>
            </a:extLst>
          </p:cNvPr>
          <p:cNvCxnSpPr/>
          <p:nvPr/>
        </p:nvCxnSpPr>
        <p:spPr>
          <a:xfrm>
            <a:off x="3108960" y="1391920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81">
            <a:extLst>
              <a:ext uri="{FF2B5EF4-FFF2-40B4-BE49-F238E27FC236}">
                <a16:creationId xmlns:a16="http://schemas.microsoft.com/office/drawing/2014/main" id="{25C963FB-5AFC-42C3-B7B8-DB69805F33DA}"/>
              </a:ext>
            </a:extLst>
          </p:cNvPr>
          <p:cNvSpPr/>
          <p:nvPr/>
        </p:nvSpPr>
        <p:spPr>
          <a:xfrm>
            <a:off x="3996509" y="687349"/>
            <a:ext cx="1130661" cy="3321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Train</a:t>
            </a:r>
          </a:p>
        </p:txBody>
      </p:sp>
      <p:sp>
        <p:nvSpPr>
          <p:cNvPr id="53" name="Rounded Rectangle 81">
            <a:extLst>
              <a:ext uri="{FF2B5EF4-FFF2-40B4-BE49-F238E27FC236}">
                <a16:creationId xmlns:a16="http://schemas.microsoft.com/office/drawing/2014/main" id="{59ECFE85-5D47-4DF9-9609-FC60C64464DD}"/>
              </a:ext>
            </a:extLst>
          </p:cNvPr>
          <p:cNvSpPr/>
          <p:nvPr/>
        </p:nvSpPr>
        <p:spPr>
          <a:xfrm>
            <a:off x="3996509" y="1225829"/>
            <a:ext cx="1130661" cy="3321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Val</a:t>
            </a:r>
          </a:p>
        </p:txBody>
      </p:sp>
      <p:sp>
        <p:nvSpPr>
          <p:cNvPr id="54" name="Rounded Rectangle 81">
            <a:extLst>
              <a:ext uri="{FF2B5EF4-FFF2-40B4-BE49-F238E27FC236}">
                <a16:creationId xmlns:a16="http://schemas.microsoft.com/office/drawing/2014/main" id="{F77381B7-683C-44C7-A6B1-F89840BB71AE}"/>
              </a:ext>
            </a:extLst>
          </p:cNvPr>
          <p:cNvSpPr/>
          <p:nvPr/>
        </p:nvSpPr>
        <p:spPr>
          <a:xfrm>
            <a:off x="3996509" y="1714683"/>
            <a:ext cx="1130661" cy="3321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Test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C974082-23EA-4F06-9515-E94E18E119CF}"/>
              </a:ext>
            </a:extLst>
          </p:cNvPr>
          <p:cNvSpPr/>
          <p:nvPr/>
        </p:nvSpPr>
        <p:spPr>
          <a:xfrm>
            <a:off x="5396522" y="385877"/>
            <a:ext cx="6307798" cy="2909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Models</a:t>
            </a:r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1F28DE1F-D9E6-4EA5-B2B4-F8AFC1278679}"/>
              </a:ext>
            </a:extLst>
          </p:cNvPr>
          <p:cNvSpPr/>
          <p:nvPr/>
        </p:nvSpPr>
        <p:spPr>
          <a:xfrm>
            <a:off x="5396522" y="740985"/>
            <a:ext cx="1520168" cy="267754"/>
          </a:xfrm>
          <a:prstGeom prst="roundRect">
            <a:avLst/>
          </a:prstGeom>
          <a:solidFill>
            <a:schemeClr val="bg2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1218804"/>
            <a:r>
              <a:rPr lang="en-IN" sz="1400" dirty="0"/>
              <a:t>Linear regression</a:t>
            </a:r>
            <a:endParaRPr lang="en-US" sz="14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57" name="Rounded Rectangle 34">
            <a:extLst>
              <a:ext uri="{FF2B5EF4-FFF2-40B4-BE49-F238E27FC236}">
                <a16:creationId xmlns:a16="http://schemas.microsoft.com/office/drawing/2014/main" id="{0DD16882-C8D2-4498-9745-A53A51415CC6}"/>
              </a:ext>
            </a:extLst>
          </p:cNvPr>
          <p:cNvSpPr/>
          <p:nvPr/>
        </p:nvSpPr>
        <p:spPr>
          <a:xfrm>
            <a:off x="8617929" y="780009"/>
            <a:ext cx="1647941" cy="290941"/>
          </a:xfrm>
          <a:prstGeom prst="roundRect">
            <a:avLst/>
          </a:prstGeom>
          <a:solidFill>
            <a:srgbClr val="FEA34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200" b="1" dirty="0">
                <a:solidFill>
                  <a:srgbClr val="000000"/>
                </a:solidFill>
              </a:rPr>
              <a:t>LM with Logarithmic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407A51-88D9-495A-85F3-F14B64343CF0}"/>
              </a:ext>
            </a:extLst>
          </p:cNvPr>
          <p:cNvSpPr/>
          <p:nvPr/>
        </p:nvSpPr>
        <p:spPr>
          <a:xfrm>
            <a:off x="6943339" y="763626"/>
            <a:ext cx="1647941" cy="290941"/>
          </a:xfrm>
          <a:prstGeom prst="rect">
            <a:avLst/>
          </a:prstGeom>
          <a:solidFill>
            <a:srgbClr val="92D050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400" dirty="0">
                <a:solidFill>
                  <a:schemeClr val="tx1"/>
                </a:solidFill>
              </a:rPr>
              <a:t>    LM with Box Cox</a:t>
            </a:r>
          </a:p>
        </p:txBody>
      </p:sp>
      <p:sp>
        <p:nvSpPr>
          <p:cNvPr id="59" name="Rounded Rectangle 34">
            <a:extLst>
              <a:ext uri="{FF2B5EF4-FFF2-40B4-BE49-F238E27FC236}">
                <a16:creationId xmlns:a16="http://schemas.microsoft.com/office/drawing/2014/main" id="{3583965F-D541-4835-AAA9-B314AAF171C5}"/>
              </a:ext>
            </a:extLst>
          </p:cNvPr>
          <p:cNvSpPr/>
          <p:nvPr/>
        </p:nvSpPr>
        <p:spPr>
          <a:xfrm>
            <a:off x="10292519" y="780009"/>
            <a:ext cx="1647941" cy="290941"/>
          </a:xfrm>
          <a:prstGeom prst="roundRect">
            <a:avLst/>
          </a:prstGeom>
          <a:solidFill>
            <a:srgbClr val="FEA34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200" b="1" dirty="0">
                <a:solidFill>
                  <a:srgbClr val="000000"/>
                </a:solidFill>
              </a:rPr>
              <a:t>GLM Poisson Count</a:t>
            </a:r>
          </a:p>
        </p:txBody>
      </p:sp>
      <p:sp>
        <p:nvSpPr>
          <p:cNvPr id="60" name="Rounded Rectangle 34">
            <a:extLst>
              <a:ext uri="{FF2B5EF4-FFF2-40B4-BE49-F238E27FC236}">
                <a16:creationId xmlns:a16="http://schemas.microsoft.com/office/drawing/2014/main" id="{A128E826-131B-47F0-B11B-1E99C664D19C}"/>
              </a:ext>
            </a:extLst>
          </p:cNvPr>
          <p:cNvSpPr/>
          <p:nvPr/>
        </p:nvSpPr>
        <p:spPr>
          <a:xfrm>
            <a:off x="7064832" y="1220630"/>
            <a:ext cx="1647941" cy="290941"/>
          </a:xfrm>
          <a:prstGeom prst="roundRect">
            <a:avLst/>
          </a:prstGeom>
          <a:solidFill>
            <a:srgbClr val="FEA34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200" b="1" dirty="0">
                <a:solidFill>
                  <a:srgbClr val="000000"/>
                </a:solidFill>
              </a:rPr>
              <a:t>LM with Logarithmic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F30387-EB17-4695-B144-C52CC18C1A8F}"/>
              </a:ext>
            </a:extLst>
          </p:cNvPr>
          <p:cNvSpPr/>
          <p:nvPr/>
        </p:nvSpPr>
        <p:spPr>
          <a:xfrm>
            <a:off x="5390242" y="1204247"/>
            <a:ext cx="1647941" cy="290941"/>
          </a:xfrm>
          <a:prstGeom prst="rect">
            <a:avLst/>
          </a:prstGeom>
          <a:solidFill>
            <a:srgbClr val="92D050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400" dirty="0">
                <a:solidFill>
                  <a:schemeClr val="tx1"/>
                </a:solidFill>
              </a:rPr>
              <a:t>    LM with Box Cox</a:t>
            </a:r>
          </a:p>
        </p:txBody>
      </p:sp>
      <p:sp>
        <p:nvSpPr>
          <p:cNvPr id="62" name="Rounded Rectangle 34">
            <a:extLst>
              <a:ext uri="{FF2B5EF4-FFF2-40B4-BE49-F238E27FC236}">
                <a16:creationId xmlns:a16="http://schemas.microsoft.com/office/drawing/2014/main" id="{7951171A-8893-4F58-9741-D7D6FBFEA046}"/>
              </a:ext>
            </a:extLst>
          </p:cNvPr>
          <p:cNvSpPr/>
          <p:nvPr/>
        </p:nvSpPr>
        <p:spPr>
          <a:xfrm>
            <a:off x="5422971" y="1691640"/>
            <a:ext cx="1647941" cy="290941"/>
          </a:xfrm>
          <a:prstGeom prst="roundRect">
            <a:avLst/>
          </a:prstGeom>
          <a:solidFill>
            <a:srgbClr val="FEA34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200" b="1" dirty="0">
                <a:solidFill>
                  <a:srgbClr val="000000"/>
                </a:solidFill>
              </a:rPr>
              <a:t>LM with Logarithmic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B1CEFFA-FE89-4C05-A803-F893CD985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" y="2834640"/>
            <a:ext cx="4241245" cy="261745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A7539AD-9E72-40D9-B201-AA53903C3009}"/>
              </a:ext>
            </a:extLst>
          </p:cNvPr>
          <p:cNvSpPr txBox="1"/>
          <p:nvPr/>
        </p:nvSpPr>
        <p:spPr>
          <a:xfrm>
            <a:off x="594360" y="2799338"/>
            <a:ext cx="3545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Heteroscedasticity from Linear regression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976B42DC-AC76-4EED-8DF3-195886C8E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8709" y="2860690"/>
            <a:ext cx="4116463" cy="254044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2D01A2A-92E8-4466-BF5E-810A886756EB}"/>
              </a:ext>
            </a:extLst>
          </p:cNvPr>
          <p:cNvSpPr txBox="1"/>
          <p:nvPr/>
        </p:nvSpPr>
        <p:spPr>
          <a:xfrm>
            <a:off x="4392509" y="2809732"/>
            <a:ext cx="4116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Heteroscedasticity removed with Box-cox and Log </a:t>
            </a:r>
            <a:r>
              <a:rPr lang="en-IN" sz="1200" dirty="0" err="1"/>
              <a:t>xformation</a:t>
            </a:r>
            <a:endParaRPr lang="en-IN" sz="1200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E8848CD-31DA-4D74-B335-E4A564C29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0421" y="3147933"/>
            <a:ext cx="3343275" cy="8001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0E79A0C-A261-498E-A91D-082CC2A7C370}"/>
              </a:ext>
            </a:extLst>
          </p:cNvPr>
          <p:cNvSpPr txBox="1"/>
          <p:nvPr/>
        </p:nvSpPr>
        <p:spPr>
          <a:xfrm>
            <a:off x="8390878" y="2832812"/>
            <a:ext cx="3662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 value 0 in Poisson model for Train, rejecting the model</a:t>
            </a:r>
          </a:p>
        </p:txBody>
      </p:sp>
      <p:sp>
        <p:nvSpPr>
          <p:cNvPr id="69" name="Rounded Rectangle 81">
            <a:extLst>
              <a:ext uri="{FF2B5EF4-FFF2-40B4-BE49-F238E27FC236}">
                <a16:creationId xmlns:a16="http://schemas.microsoft.com/office/drawing/2014/main" id="{F9999D26-3DE0-46FF-980D-9F182B9B0D62}"/>
              </a:ext>
            </a:extLst>
          </p:cNvPr>
          <p:cNvSpPr/>
          <p:nvPr/>
        </p:nvSpPr>
        <p:spPr>
          <a:xfrm>
            <a:off x="338909" y="5543829"/>
            <a:ext cx="1906451" cy="28801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Validation</a:t>
            </a:r>
          </a:p>
        </p:txBody>
      </p:sp>
      <p:sp>
        <p:nvSpPr>
          <p:cNvPr id="70" name="Rounded Rectangle 34">
            <a:extLst>
              <a:ext uri="{FF2B5EF4-FFF2-40B4-BE49-F238E27FC236}">
                <a16:creationId xmlns:a16="http://schemas.microsoft.com/office/drawing/2014/main" id="{87ADB769-40CF-48B2-9820-A5080B349879}"/>
              </a:ext>
            </a:extLst>
          </p:cNvPr>
          <p:cNvSpPr/>
          <p:nvPr/>
        </p:nvSpPr>
        <p:spPr>
          <a:xfrm>
            <a:off x="338910" y="6297062"/>
            <a:ext cx="2452394" cy="327974"/>
          </a:xfrm>
          <a:prstGeom prst="roundRect">
            <a:avLst/>
          </a:prstGeom>
          <a:solidFill>
            <a:srgbClr val="FEA34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600" b="1" dirty="0">
                <a:solidFill>
                  <a:srgbClr val="000000"/>
                </a:solidFill>
              </a:rPr>
              <a:t>LM with Logarithmic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AD3309-4912-4E93-B3EE-477D99B883E5}"/>
              </a:ext>
            </a:extLst>
          </p:cNvPr>
          <p:cNvSpPr/>
          <p:nvPr/>
        </p:nvSpPr>
        <p:spPr>
          <a:xfrm>
            <a:off x="338910" y="5918981"/>
            <a:ext cx="2452394" cy="327974"/>
          </a:xfrm>
          <a:prstGeom prst="rect">
            <a:avLst/>
          </a:prstGeom>
          <a:solidFill>
            <a:srgbClr val="92D050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600" dirty="0">
                <a:solidFill>
                  <a:schemeClr val="tx1"/>
                </a:solidFill>
              </a:rPr>
              <a:t>    LM with Box Cox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8CD9CE-0BAC-4F96-A76C-BB2C72F50949}"/>
              </a:ext>
            </a:extLst>
          </p:cNvPr>
          <p:cNvSpPr txBox="1"/>
          <p:nvPr/>
        </p:nvSpPr>
        <p:spPr>
          <a:xfrm>
            <a:off x="2924629" y="5920424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 0.79 Adjusted R2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ED3EB9-4C35-41F6-85E8-F4DAD0A54201}"/>
              </a:ext>
            </a:extLst>
          </p:cNvPr>
          <p:cNvSpPr txBox="1"/>
          <p:nvPr/>
        </p:nvSpPr>
        <p:spPr>
          <a:xfrm>
            <a:off x="2944949" y="6296344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 0.81 Adjusted R2</a:t>
            </a:r>
          </a:p>
        </p:txBody>
      </p:sp>
      <p:sp>
        <p:nvSpPr>
          <p:cNvPr id="74" name="Rounded Rectangle 81">
            <a:extLst>
              <a:ext uri="{FF2B5EF4-FFF2-40B4-BE49-F238E27FC236}">
                <a16:creationId xmlns:a16="http://schemas.microsoft.com/office/drawing/2014/main" id="{AD8DE719-470F-4FA8-82FF-E08CD439474F}"/>
              </a:ext>
            </a:extLst>
          </p:cNvPr>
          <p:cNvSpPr/>
          <p:nvPr/>
        </p:nvSpPr>
        <p:spPr>
          <a:xfrm>
            <a:off x="6648269" y="5472709"/>
            <a:ext cx="1906451" cy="28801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Test</a:t>
            </a:r>
          </a:p>
        </p:txBody>
      </p:sp>
      <p:sp>
        <p:nvSpPr>
          <p:cNvPr id="75" name="Rounded Rectangle 34">
            <a:extLst>
              <a:ext uri="{FF2B5EF4-FFF2-40B4-BE49-F238E27FC236}">
                <a16:creationId xmlns:a16="http://schemas.microsoft.com/office/drawing/2014/main" id="{1541C7A5-EBF9-48FD-991A-FCEFA2D594C3}"/>
              </a:ext>
            </a:extLst>
          </p:cNvPr>
          <p:cNvSpPr/>
          <p:nvPr/>
        </p:nvSpPr>
        <p:spPr>
          <a:xfrm>
            <a:off x="7038183" y="5831841"/>
            <a:ext cx="2055018" cy="327974"/>
          </a:xfrm>
          <a:prstGeom prst="roundRect">
            <a:avLst/>
          </a:prstGeom>
          <a:solidFill>
            <a:srgbClr val="FEA34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sz="1400" b="1" dirty="0">
                <a:solidFill>
                  <a:srgbClr val="000000"/>
                </a:solidFill>
              </a:rPr>
              <a:t>LM with Logarithmic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ACD703-9204-4BC2-900D-4D48A743EC70}"/>
              </a:ext>
            </a:extLst>
          </p:cNvPr>
          <p:cNvSpPr txBox="1"/>
          <p:nvPr/>
        </p:nvSpPr>
        <p:spPr>
          <a:xfrm>
            <a:off x="9254309" y="5869624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 0.79 Adjusted R2</a:t>
            </a:r>
          </a:p>
        </p:txBody>
      </p:sp>
    </p:spTree>
    <p:extLst>
      <p:ext uri="{BB962C8B-B14F-4D97-AF65-F5344CB8AC3E}">
        <p14:creationId xmlns:p14="http://schemas.microsoft.com/office/powerpoint/2010/main" val="38727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70" grpId="0" animBg="1"/>
      <p:bldP spid="71" grpId="0" animBg="1"/>
      <p:bldP spid="7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7603</TotalTime>
  <Words>1092</Words>
  <Application>Microsoft Office PowerPoint</Application>
  <PresentationFormat>Widescreen</PresentationFormat>
  <Paragraphs>153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Myriad Pro</vt:lpstr>
      <vt:lpstr>Wingdings</vt:lpstr>
      <vt:lpstr>Office Theme</vt:lpstr>
      <vt:lpstr>Cab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Tata Consultancy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Prakash  Sijwali</dc:creator>
  <cp:lastModifiedBy>Prakash Sijwali</cp:lastModifiedBy>
  <cp:revision>93</cp:revision>
  <dcterms:created xsi:type="dcterms:W3CDTF">2019-07-15T10:34:02Z</dcterms:created>
  <dcterms:modified xsi:type="dcterms:W3CDTF">2020-02-03T17:51:59Z</dcterms:modified>
</cp:coreProperties>
</file>